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667" r:id="rId1"/>
  </p:sldMasterIdLst>
  <p:notesMasterIdLst>
    <p:notesMasterId r:id="rId5"/>
  </p:notesMasterIdLst>
  <p:sldIdLst>
    <p:sldId id="410" r:id="rId2"/>
    <p:sldId id="490" r:id="rId3"/>
    <p:sldId id="492" r:id="rId4"/>
  </p:sldIdLst>
  <p:sldSz cx="9144000" cy="5143500" type="screen16x9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orient="horz" pos="191">
          <p15:clr>
            <a:srgbClr val="A4A3A4"/>
          </p15:clr>
        </p15:guide>
        <p15:guide id="3" orient="horz" pos="854">
          <p15:clr>
            <a:srgbClr val="A4A3A4"/>
          </p15:clr>
        </p15:guide>
        <p15:guide id="4" orient="horz" pos="821">
          <p15:clr>
            <a:srgbClr val="A4A3A4"/>
          </p15:clr>
        </p15:guide>
        <p15:guide id="5" orient="horz" pos="3049">
          <p15:clr>
            <a:srgbClr val="A4A3A4"/>
          </p15:clr>
        </p15:guide>
        <p15:guide id="6" orient="horz" pos="3151">
          <p15:clr>
            <a:srgbClr val="A4A3A4"/>
          </p15:clr>
        </p15:guide>
        <p15:guide id="7" pos="2880">
          <p15:clr>
            <a:srgbClr val="A4A3A4"/>
          </p15:clr>
        </p15:guide>
        <p15:guide id="8" pos="476">
          <p15:clr>
            <a:srgbClr val="A4A3A4"/>
          </p15:clr>
        </p15:guide>
        <p15:guide id="9" pos="5193">
          <p15:clr>
            <a:srgbClr val="A4A3A4"/>
          </p15:clr>
        </p15:guide>
        <p15:guide id="10" pos="5465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PORTE Maxime" initials="DM" lastIdx="1" clrIdx="0">
    <p:extLst>
      <p:ext uri="{19B8F6BF-5375-455C-9EA6-DF929625EA0E}">
        <p15:presenceInfo xmlns:p15="http://schemas.microsoft.com/office/powerpoint/2012/main" userId="S-1-5-21-2043104406-512064258-1538882281-224312" providerId="AD"/>
      </p:ext>
    </p:extLst>
  </p:cmAuthor>
  <p:cmAuthor id="2" name="BONIN Adrien" initials="BA" lastIdx="1" clrIdx="1">
    <p:extLst>
      <p:ext uri="{19B8F6BF-5375-455C-9EA6-DF929625EA0E}">
        <p15:presenceInfo xmlns:p15="http://schemas.microsoft.com/office/powerpoint/2012/main" userId="S::adrien.bonin@edhec.com::71e35289-3d0e-4fd3-b390-057431edddec" providerId="AD"/>
      </p:ext>
    </p:extLst>
  </p:cmAuthor>
  <p:cmAuthor id="3" name="JOURNO Franck" initials="JF" lastIdx="1" clrIdx="2">
    <p:extLst>
      <p:ext uri="{19B8F6BF-5375-455C-9EA6-DF929625EA0E}">
        <p15:presenceInfo xmlns:p15="http://schemas.microsoft.com/office/powerpoint/2012/main" userId="S-1-5-21-2043104406-512064258-1538882281-22852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Style foncé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E9639D4-E3E2-4D34-9284-5A2195B3D0D7}" styleName="Style clair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8D230F3-CF80-4859-8CE7-A43EE81993B5}" styleName="Style léger 1 - Accentuation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2833802-FEF1-4C79-8D5D-14CF1EAF98D9}" styleName="Style léger 2 - Accentuation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06" autoAdjust="0"/>
    <p:restoredTop sz="94660"/>
  </p:normalViewPr>
  <p:slideViewPr>
    <p:cSldViewPr showGuides="1">
      <p:cViewPr varScale="1">
        <p:scale>
          <a:sx n="84" d="100"/>
          <a:sy n="84" d="100"/>
        </p:scale>
        <p:origin x="48" y="192"/>
      </p:cViewPr>
      <p:guideLst>
        <p:guide orient="horz" pos="1620"/>
        <p:guide orient="horz" pos="191"/>
        <p:guide orient="horz" pos="854"/>
        <p:guide orient="horz" pos="821"/>
        <p:guide orient="horz" pos="3049"/>
        <p:guide orient="horz" pos="3151"/>
        <p:guide pos="2880"/>
        <p:guide pos="476"/>
        <p:guide pos="5193"/>
        <p:guide pos="54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D680E798-53FF-4C51-A981-953463752515}" type="datetimeFigureOut">
              <a:rPr lang="fr-FR" smtClean="0"/>
              <a:pPr/>
              <a:t>22/11/2022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1B06CD8F-B7ED-4A05-9FB1-A01CC0EF02C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662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496350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XX/XX/XXXX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496350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0000"/>
            <a:ext cx="3797690" cy="2894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61095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60000" y="2346046"/>
            <a:ext cx="8424000" cy="2077200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3250" b="1" cap="all" baseline="0"/>
            </a:lvl1pPr>
            <a:lvl2pPr marL="0" indent="0">
              <a:spcBef>
                <a:spcPts val="500"/>
              </a:spcBef>
              <a:spcAft>
                <a:spcPts val="0"/>
              </a:spcAft>
              <a:buNone/>
              <a:defRPr sz="185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cxnSp>
        <p:nvCxnSpPr>
          <p:cNvPr id="12" name="Connecteur droit 11"/>
          <p:cNvCxnSpPr/>
          <p:nvPr userDrawn="1"/>
        </p:nvCxnSpPr>
        <p:spPr bwMode="gray">
          <a:xfrm>
            <a:off x="360000" y="4784400"/>
            <a:ext cx="8424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ag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67" y="172600"/>
            <a:ext cx="2073377" cy="1600135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46606"/>
            <a:ext cx="1872208" cy="1426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904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900000"/>
            <a:ext cx="8424000" cy="72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59998" y="1891968"/>
            <a:ext cx="2520000" cy="253080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312000" y="1893600"/>
            <a:ext cx="2520000" cy="253080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6263999" y="1893600"/>
            <a:ext cx="2520000" cy="253080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C9B778A7-B71E-4437-9CCA-4A4B85316C3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59998" y="4899492"/>
            <a:ext cx="1679451" cy="128016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551"/>
            <a:ext cx="936104" cy="713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030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>
            <a:extLst>
              <a:ext uri="{FF2B5EF4-FFF2-40B4-BE49-F238E27FC236}">
                <a16:creationId xmlns:a16="http://schemas.microsoft.com/office/drawing/2014/main" id="{2D84F4C7-2667-42E4-8539-652A0A98C56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" y="731032"/>
            <a:ext cx="9144000" cy="4401311"/>
          </a:xfrm>
          <a:prstGeom prst="rect">
            <a:avLst/>
          </a:prstGeom>
        </p:spPr>
      </p:pic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738000"/>
            <a:ext cx="9144000" cy="4406400"/>
          </a:xfrm>
          <a:solidFill>
            <a:schemeClr val="bg1">
              <a:lumMod val="85000"/>
            </a:schemeClr>
          </a:solidFill>
        </p:spPr>
        <p:txBody>
          <a:bodyPr tIns="1080000" anchor="ctr" anchorCtr="0"/>
          <a:lstStyle>
            <a:lvl1pPr algn="ctr">
              <a:defRPr cap="all" baseline="0"/>
            </a:lvl1pPr>
          </a:lstStyle>
          <a:p>
            <a:r>
              <a:rPr lang="fr-FR" dirty="0"/>
              <a:t>Sélectionner l’icône pour insérer une image, </a:t>
            </a:r>
            <a:br>
              <a:rPr lang="fr-FR" dirty="0"/>
            </a:br>
            <a:r>
              <a:rPr lang="fr-FR" dirty="0"/>
              <a:t>puis disposer l’image en arrière plan </a:t>
            </a:r>
            <a:br>
              <a:rPr lang="fr-FR" dirty="0"/>
            </a:br>
            <a:r>
              <a:rPr lang="fr-FR" dirty="0"/>
              <a:t>(Sélectionner l’image avec le bouton droit de la souris / </a:t>
            </a:r>
            <a:br>
              <a:rPr lang="fr-FR" dirty="0"/>
            </a:br>
            <a:r>
              <a:rPr lang="fr-FR" dirty="0"/>
              <a:t>Mettre à l’arrière plan)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738000"/>
            <a:ext cx="8424000" cy="40464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tx1"/>
            </a:solidFill>
          </a:ln>
        </p:spPr>
        <p:txBody>
          <a:bodyPr lIns="0" bIns="360000" anchor="ctr" anchorCtr="0"/>
          <a:lstStyle>
            <a:lvl1pPr marL="396000" indent="-396000">
              <a:buFont typeface="+mj-lt"/>
              <a:buAutoNum type="arabicPeriod"/>
              <a:defRPr sz="3250"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9FA19BF4-B96F-43EE-A862-286C6B29506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59999" y="4894363"/>
            <a:ext cx="1679451" cy="128016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551"/>
            <a:ext cx="806295" cy="614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8596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900000"/>
            <a:ext cx="8424000" cy="72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312000" y="180000"/>
            <a:ext cx="5472000" cy="360000"/>
          </a:xfrm>
        </p:spPr>
        <p:txBody>
          <a:bodyPr/>
          <a:lstStyle>
            <a:lvl1pPr marL="108000" indent="-108000" algn="r">
              <a:spcAft>
                <a:spcPts val="0"/>
              </a:spcAft>
              <a:buFont typeface="+mj-lt"/>
              <a:buAutoNum type="arabicPeriod"/>
              <a:defRPr sz="750" b="1"/>
            </a:lvl1pPr>
            <a:lvl2pPr marL="108000" indent="-108000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75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59999" y="1836000"/>
            <a:ext cx="2520000" cy="2574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312000" y="1836000"/>
            <a:ext cx="2520000" cy="2574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6264000" y="1836000"/>
            <a:ext cx="2520000" cy="2574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699F8D4B-13D1-4198-9444-B2CA68B4C48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59999" y="4899492"/>
            <a:ext cx="1679451" cy="128016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551"/>
            <a:ext cx="864096" cy="65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454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359999" y="900000"/>
            <a:ext cx="8424000" cy="72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 dirty="0"/>
              <a:t>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359999" y="1836000"/>
            <a:ext cx="8424000" cy="2574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gray">
          <a:xfrm>
            <a:off x="7614000" y="4783500"/>
            <a:ext cx="117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750" b="1">
                <a:solidFill>
                  <a:schemeClr val="tx1"/>
                </a:solidFill>
              </a:defRPr>
            </a:lvl1pPr>
          </a:lstStyle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360000" y="4783500"/>
            <a:ext cx="5904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Intitulé de la direction/service interministérielle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6264000" y="4783500"/>
            <a:ext cx="135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0" name="Connecteur droit 9"/>
          <p:cNvCxnSpPr/>
          <p:nvPr userDrawn="1"/>
        </p:nvCxnSpPr>
        <p:spPr bwMode="gray">
          <a:xfrm>
            <a:off x="360000" y="4784400"/>
            <a:ext cx="8424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 7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864" y="106412"/>
            <a:ext cx="753744" cy="58170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12" r:id="rId2"/>
    <p:sldLayoutId id="2147483810" r:id="rId3"/>
    <p:sldLayoutId id="2147483811" r:id="rId4"/>
    <p:sldLayoutId id="2147483809" r:id="rId5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55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500"/>
        </a:spcAft>
        <a:buFont typeface="Arial" pitchFamily="34" charset="0"/>
        <a:buNone/>
        <a:defRPr sz="105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252000" indent="-720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itchFamily="34" charset="0"/>
        <a:buChar char="•"/>
        <a:defRPr sz="950" kern="1200">
          <a:solidFill>
            <a:schemeClr val="tx1"/>
          </a:solidFill>
          <a:latin typeface="+mn-lt"/>
          <a:ea typeface="+mn-ea"/>
          <a:cs typeface="+mn-cs"/>
        </a:defRPr>
      </a:lvl2pPr>
      <a:lvl3pPr marL="432000" indent="-7200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850" kern="1200">
          <a:solidFill>
            <a:schemeClr val="tx1"/>
          </a:solidFill>
          <a:latin typeface="+mn-lt"/>
          <a:ea typeface="+mn-ea"/>
          <a:cs typeface="+mn-cs"/>
        </a:defRPr>
      </a:lvl3pPr>
      <a:lvl4pPr marL="612000" indent="-7200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750" kern="1200">
          <a:solidFill>
            <a:schemeClr val="tx1"/>
          </a:solidFill>
          <a:latin typeface="+mn-lt"/>
          <a:ea typeface="+mn-ea"/>
          <a:cs typeface="+mn-cs"/>
        </a:defRPr>
      </a:lvl4pPr>
      <a:lvl5pPr marL="828000" indent="-7200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US" cap="all" dirty="0" err="1" smtClean="0">
                <a:latin typeface="Marianne" panose="02000000000000000000" pitchFamily="50" charset="0"/>
              </a:rPr>
              <a:t>novemBRE</a:t>
            </a:r>
            <a:r>
              <a:rPr lang="en-US" cap="all" dirty="0" smtClean="0">
                <a:latin typeface="Marianne" panose="02000000000000000000" pitchFamily="50" charset="0"/>
              </a:rPr>
              <a:t> 202Z</a:t>
            </a:r>
            <a:endParaRPr lang="en-US" cap="all" dirty="0">
              <a:latin typeface="Marianne" panose="02000000000000000000" pitchFamily="50" charset="0"/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>
                <a:latin typeface="Marianne" panose="02000000000000000000" pitchFamily="50" charset="0"/>
              </a:rPr>
              <a:pPr/>
              <a:t>1</a:t>
            </a:fld>
            <a:endParaRPr lang="fr-FR" dirty="0">
              <a:latin typeface="Marianne" panose="02000000000000000000" pitchFamily="50" charset="0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>
          <a:xfrm>
            <a:off x="360000" y="1779662"/>
            <a:ext cx="8424000" cy="203639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fr-FR" sz="2300" dirty="0" smtClean="0">
                <a:latin typeface="Marianne" panose="02000000000000000000" pitchFamily="50" charset="0"/>
              </a:rPr>
              <a:t>Réseau d’observation et tableau de bord national de la logistique</a:t>
            </a:r>
          </a:p>
        </p:txBody>
      </p:sp>
      <p:sp>
        <p:nvSpPr>
          <p:cNvPr id="8" name="Rectangle 7"/>
          <p:cNvSpPr/>
          <p:nvPr/>
        </p:nvSpPr>
        <p:spPr>
          <a:xfrm>
            <a:off x="360000" y="4836542"/>
            <a:ext cx="1835736" cy="2154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288654" y="4836542"/>
            <a:ext cx="367280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b="1" dirty="0" smtClean="0">
                <a:solidFill>
                  <a:srgbClr val="000000"/>
                </a:solidFill>
              </a:rPr>
              <a:t>Direction Générale </a:t>
            </a:r>
            <a:r>
              <a:rPr lang="fr-FR" sz="800" b="1" dirty="0">
                <a:solidFill>
                  <a:srgbClr val="000000"/>
                </a:solidFill>
              </a:rPr>
              <a:t>des </a:t>
            </a:r>
            <a:r>
              <a:rPr lang="fr-FR" sz="800" b="1" dirty="0" smtClean="0">
                <a:solidFill>
                  <a:srgbClr val="000000"/>
                </a:solidFill>
              </a:rPr>
              <a:t>Infrastructures</a:t>
            </a:r>
            <a:r>
              <a:rPr lang="fr-FR" sz="800" b="1" dirty="0">
                <a:solidFill>
                  <a:srgbClr val="000000"/>
                </a:solidFill>
              </a:rPr>
              <a:t>, des </a:t>
            </a:r>
            <a:r>
              <a:rPr lang="fr-FR" sz="800" b="1" dirty="0" smtClean="0">
                <a:solidFill>
                  <a:srgbClr val="000000"/>
                </a:solidFill>
              </a:rPr>
              <a:t>Transports </a:t>
            </a:r>
            <a:r>
              <a:rPr lang="fr-FR" sz="800" b="1" dirty="0">
                <a:solidFill>
                  <a:srgbClr val="000000"/>
                </a:solidFill>
              </a:rPr>
              <a:t>et </a:t>
            </a:r>
            <a:r>
              <a:rPr lang="fr-FR" sz="800" b="1" dirty="0" smtClean="0">
                <a:solidFill>
                  <a:srgbClr val="000000"/>
                </a:solidFill>
              </a:rPr>
              <a:t>des Mobilités</a:t>
            </a:r>
            <a:endParaRPr lang="fr-FR" sz="800" b="1" dirty="0">
              <a:solidFill>
                <a:srgbClr val="000000"/>
              </a:solidFill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86" r="20781"/>
          <a:stretch/>
        </p:blipFill>
        <p:spPr>
          <a:xfrm>
            <a:off x="288710" y="180000"/>
            <a:ext cx="1733394" cy="1491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8741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36632" y="210856"/>
            <a:ext cx="8424000" cy="438312"/>
          </a:xfrm>
        </p:spPr>
        <p:txBody>
          <a:bodyPr/>
          <a:lstStyle/>
          <a:p>
            <a:r>
              <a:rPr lang="fr-FR" sz="2000" dirty="0" smtClean="0">
                <a:solidFill>
                  <a:srgbClr val="000000"/>
                </a:solidFill>
                <a:latin typeface="Roboto Condensed"/>
              </a:rPr>
              <a:t>Observation de la logistique </a:t>
            </a:r>
            <a:endParaRPr lang="fr-FR" sz="2000" dirty="0">
              <a:latin typeface="Marianne" panose="02000000000000000000" pitchFamily="50" charset="0"/>
            </a:endParaRPr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en-US" smtClean="0">
                <a:latin typeface="Marianne" panose="02000000000000000000" pitchFamily="50" charset="0"/>
              </a:rPr>
              <a:pPr/>
              <a:t>2</a:t>
            </a:fld>
            <a:endParaRPr lang="en-US" dirty="0">
              <a:latin typeface="Marianne" panose="02000000000000000000" pitchFamily="50" charset="0"/>
            </a:endParaRPr>
          </a:p>
        </p:txBody>
      </p:sp>
      <p:sp>
        <p:nvSpPr>
          <p:cNvPr id="12" name="Espace réservé du contenu 11"/>
          <p:cNvSpPr txBox="1">
            <a:spLocks/>
          </p:cNvSpPr>
          <p:nvPr/>
        </p:nvSpPr>
        <p:spPr bwMode="gray">
          <a:xfrm>
            <a:off x="467544" y="833548"/>
            <a:ext cx="8316456" cy="392032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Font typeface="Arial" pitchFamily="34" charset="0"/>
              <a:buNone/>
              <a:defRPr sz="105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2000" indent="-72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85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12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28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Aft>
                <a:spcPts val="0"/>
              </a:spcAft>
            </a:pPr>
            <a:r>
              <a:rPr lang="fr-FR" sz="1400" b="1" dirty="0" smtClean="0"/>
              <a:t>Les principaux </a:t>
            </a:r>
            <a:r>
              <a:rPr lang="fr-FR" sz="1400" b="1" dirty="0" smtClean="0"/>
              <a:t>objectifs</a:t>
            </a:r>
          </a:p>
          <a:p>
            <a:pPr algn="just">
              <a:spcAft>
                <a:spcPts val="0"/>
              </a:spcAft>
            </a:pPr>
            <a:endParaRPr lang="fr-FR" sz="1400" b="1" dirty="0" smtClean="0"/>
          </a:p>
          <a:p>
            <a:pPr algn="just">
              <a:spcAft>
                <a:spcPts val="0"/>
              </a:spcAft>
            </a:pPr>
            <a:r>
              <a:rPr lang="fr-FR" sz="1400" b="1" i="1" dirty="0" smtClean="0"/>
              <a:t>Connaître et comprendre l’activité logistique, contribuer à l’élaboration et le suivi des politiques publiques </a:t>
            </a: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fr-FR" sz="1400" dirty="0" smtClean="0"/>
              <a:t>Se </a:t>
            </a:r>
            <a:r>
              <a:rPr lang="fr-FR" sz="1400" dirty="0" smtClean="0"/>
              <a:t>doter d’une vision globale et transverse </a:t>
            </a:r>
            <a:r>
              <a:rPr lang="fr-FR" sz="1400" dirty="0" smtClean="0"/>
              <a:t>(complémentarité avec les productions existantes du SDES …)</a:t>
            </a:r>
            <a:endParaRPr lang="fr-FR" sz="1400" dirty="0"/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fr-FR" sz="1400" dirty="0" smtClean="0"/>
              <a:t>Disposer </a:t>
            </a:r>
            <a:r>
              <a:rPr lang="fr-FR" sz="1400" dirty="0" smtClean="0"/>
              <a:t>d’indicateurs synthétiques en lien avec les politiques publiques </a:t>
            </a:r>
            <a:r>
              <a:rPr lang="fr-FR" sz="1400" dirty="0" smtClean="0"/>
              <a:t>(tableau de bord)</a:t>
            </a:r>
            <a:endParaRPr lang="fr-FR" sz="1400" dirty="0" smtClean="0"/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fr-FR" sz="1400" dirty="0" smtClean="0"/>
              <a:t>Permettre une comparaison avec les autres pays </a:t>
            </a: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fr-FR" sz="1400" dirty="0" smtClean="0"/>
              <a:t>Veiller à la cohérence avec les autres productions territoriales (régionales, métropolitaines)</a:t>
            </a: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fr-FR" sz="1400" dirty="0" smtClean="0"/>
              <a:t>Garantir la pérennité de la production pour dégager des tendances de fond </a:t>
            </a: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fr-FR" sz="1400" dirty="0" smtClean="0"/>
              <a:t>Rendre possible </a:t>
            </a:r>
            <a:r>
              <a:rPr lang="fr-FR" sz="1400" dirty="0" smtClean="0"/>
              <a:t>des améliorations continues </a:t>
            </a:r>
            <a:r>
              <a:rPr lang="fr-FR" sz="1400" dirty="0" smtClean="0"/>
              <a:t>pour prendre en compte des enjeux nouveaux</a:t>
            </a:r>
            <a:endParaRPr lang="fr-FR" sz="1400" dirty="0" smtClean="0"/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fr-FR" sz="1400" dirty="0" smtClean="0"/>
              <a:t>Alimenter les outils de modélisation (dont MODEV) pour contribuer à améliorer leur pertinence</a:t>
            </a:r>
            <a:endParaRPr lang="fr-FR" sz="1400" dirty="0"/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endParaRPr lang="fr-FR" sz="1400" dirty="0" smtClean="0"/>
          </a:p>
          <a:p>
            <a:pPr algn="just">
              <a:spcAft>
                <a:spcPts val="0"/>
              </a:spcAft>
            </a:pPr>
            <a:r>
              <a:rPr lang="fr-FR" sz="1400" b="1" dirty="0" smtClean="0"/>
              <a:t>Facteurs clé de succès</a:t>
            </a:r>
            <a:endParaRPr lang="fr-FR" sz="1400" b="1" dirty="0" smtClean="0"/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fr-FR" sz="1400" dirty="0" smtClean="0"/>
              <a:t>Répondre aux besoins des acteurs pour garantir la pérennité du produit </a:t>
            </a: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fr-FR" sz="1400" dirty="0" smtClean="0"/>
              <a:t>S’appuyer au maximum sur les productions disponibles </a:t>
            </a:r>
            <a:endParaRPr lang="fr-FR" sz="1400" dirty="0" smtClean="0"/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fr-FR" sz="1400" dirty="0" smtClean="0"/>
              <a:t>Combiner </a:t>
            </a:r>
            <a:r>
              <a:rPr lang="fr-FR" sz="1400" dirty="0" smtClean="0"/>
              <a:t>les productions nationales et territoriales (principe de subsidiarité)</a:t>
            </a: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fr-FR" sz="1400" dirty="0" smtClean="0"/>
              <a:t>Dégager un socle commun pour les productions régionales en laissant ouvert sur les autres champs</a:t>
            </a:r>
          </a:p>
          <a:p>
            <a:pPr algn="just">
              <a:spcAft>
                <a:spcPts val="0"/>
              </a:spcAft>
            </a:pPr>
            <a:endParaRPr lang="fr-FR" sz="1400" dirty="0"/>
          </a:p>
          <a:p>
            <a:pPr algn="just">
              <a:spcAft>
                <a:spcPts val="0"/>
              </a:spcAft>
            </a:pPr>
            <a:endParaRPr lang="fr-FR" sz="1400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7614000" y="4783500"/>
            <a:ext cx="1170000" cy="360000"/>
          </a:xfrm>
        </p:spPr>
        <p:txBody>
          <a:bodyPr/>
          <a:lstStyle/>
          <a:p>
            <a:pPr algn="r"/>
            <a:r>
              <a:rPr lang="en-US" cap="all" dirty="0" err="1" smtClean="0">
                <a:latin typeface="Marianne" panose="02000000000000000000" pitchFamily="50" charset="0"/>
              </a:rPr>
              <a:t>novemBRE</a:t>
            </a:r>
            <a:r>
              <a:rPr lang="en-US" cap="all" dirty="0" smtClean="0">
                <a:latin typeface="Marianne" panose="02000000000000000000" pitchFamily="50" charset="0"/>
              </a:rPr>
              <a:t> 2022</a:t>
            </a:r>
            <a:endParaRPr lang="en-US" cap="all" dirty="0">
              <a:latin typeface="Marianne" panose="02000000000000000000" pitchFamily="50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60000" y="4836542"/>
            <a:ext cx="1835736" cy="2154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288654" y="4855778"/>
            <a:ext cx="367280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b="1" dirty="0" smtClean="0">
                <a:solidFill>
                  <a:srgbClr val="000000"/>
                </a:solidFill>
              </a:rPr>
              <a:t>Direction Générale </a:t>
            </a:r>
            <a:r>
              <a:rPr lang="fr-FR" sz="800" b="1" dirty="0">
                <a:solidFill>
                  <a:srgbClr val="000000"/>
                </a:solidFill>
              </a:rPr>
              <a:t>des </a:t>
            </a:r>
            <a:r>
              <a:rPr lang="fr-FR" sz="800" b="1" dirty="0" smtClean="0">
                <a:solidFill>
                  <a:srgbClr val="000000"/>
                </a:solidFill>
              </a:rPr>
              <a:t>Infrastructures</a:t>
            </a:r>
            <a:r>
              <a:rPr lang="fr-FR" sz="800" b="1" dirty="0">
                <a:solidFill>
                  <a:srgbClr val="000000"/>
                </a:solidFill>
              </a:rPr>
              <a:t>, des </a:t>
            </a:r>
            <a:r>
              <a:rPr lang="fr-FR" sz="800" b="1" dirty="0" smtClean="0">
                <a:solidFill>
                  <a:srgbClr val="000000"/>
                </a:solidFill>
              </a:rPr>
              <a:t>Transports </a:t>
            </a:r>
            <a:r>
              <a:rPr lang="fr-FR" sz="800" b="1" dirty="0">
                <a:solidFill>
                  <a:srgbClr val="000000"/>
                </a:solidFill>
              </a:rPr>
              <a:t>et </a:t>
            </a:r>
            <a:r>
              <a:rPr lang="fr-FR" sz="800" b="1" dirty="0" smtClean="0">
                <a:solidFill>
                  <a:srgbClr val="000000"/>
                </a:solidFill>
              </a:rPr>
              <a:t>des Mobilités</a:t>
            </a:r>
            <a:endParaRPr lang="fr-FR" sz="800" b="1" dirty="0">
              <a:solidFill>
                <a:srgbClr val="000000"/>
              </a:solidFill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86" r="20781"/>
          <a:stretch/>
        </p:blipFill>
        <p:spPr>
          <a:xfrm>
            <a:off x="246318" y="144348"/>
            <a:ext cx="972576" cy="625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688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77868" y="188750"/>
            <a:ext cx="8424000" cy="438312"/>
          </a:xfrm>
        </p:spPr>
        <p:txBody>
          <a:bodyPr/>
          <a:lstStyle/>
          <a:p>
            <a:r>
              <a:rPr lang="fr-FR" sz="2000" dirty="0" smtClean="0">
                <a:solidFill>
                  <a:srgbClr val="000000"/>
                </a:solidFill>
                <a:latin typeface="Roboto Condensed"/>
              </a:rPr>
              <a:t>Quelques illustrations des besoins identifiés</a:t>
            </a:r>
            <a:endParaRPr lang="fr-FR" sz="2000" dirty="0">
              <a:latin typeface="Marianne" panose="02000000000000000000" pitchFamily="50" charset="0"/>
            </a:endParaRPr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en-US" smtClean="0">
                <a:latin typeface="Marianne" panose="02000000000000000000" pitchFamily="50" charset="0"/>
              </a:rPr>
              <a:pPr/>
              <a:t>3</a:t>
            </a:fld>
            <a:endParaRPr lang="en-US" dirty="0">
              <a:latin typeface="Marianne" panose="02000000000000000000" pitchFamily="50" charset="0"/>
            </a:endParaRPr>
          </a:p>
        </p:txBody>
      </p:sp>
      <p:sp>
        <p:nvSpPr>
          <p:cNvPr id="12" name="Espace réservé du contenu 11"/>
          <p:cNvSpPr txBox="1">
            <a:spLocks/>
          </p:cNvSpPr>
          <p:nvPr/>
        </p:nvSpPr>
        <p:spPr bwMode="gray">
          <a:xfrm>
            <a:off x="467544" y="836619"/>
            <a:ext cx="8316456" cy="385381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Font typeface="Arial" pitchFamily="34" charset="0"/>
              <a:buNone/>
              <a:defRPr sz="105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2000" indent="-72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85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12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28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Aft>
                <a:spcPts val="0"/>
              </a:spcAft>
            </a:pPr>
            <a:r>
              <a:rPr lang="fr-FR" sz="1400" b="1" dirty="0" smtClean="0"/>
              <a:t>Le tableau de bord national de la logistique, en appui à la stratégie nationale logistique</a:t>
            </a:r>
          </a:p>
          <a:p>
            <a:pPr algn="just">
              <a:spcAft>
                <a:spcPts val="0"/>
              </a:spcAft>
            </a:pPr>
            <a:endParaRPr lang="fr-FR" sz="1400" dirty="0"/>
          </a:p>
          <a:p>
            <a:pPr algn="just">
              <a:spcAft>
                <a:spcPts val="0"/>
              </a:spcAft>
            </a:pPr>
            <a:r>
              <a:rPr lang="fr-FR" sz="1400" dirty="0" smtClean="0"/>
              <a:t>La </a:t>
            </a:r>
            <a:r>
              <a:rPr lang="fr-FR" sz="1400" dirty="0" smtClean="0"/>
              <a:t>définition des indicateurs relatifs à la « planification écologique du transport de marchandises et de la logistique » (en lien avec le SGPE)</a:t>
            </a:r>
          </a:p>
          <a:p>
            <a:pPr algn="just">
              <a:spcAft>
                <a:spcPts val="0"/>
              </a:spcAft>
            </a:pPr>
            <a:endParaRPr lang="fr-FR" sz="1400" dirty="0"/>
          </a:p>
          <a:p>
            <a:pPr algn="just">
              <a:spcAft>
                <a:spcPts val="0"/>
              </a:spcAft>
            </a:pPr>
            <a:r>
              <a:rPr lang="fr-FR" sz="1400" dirty="0" smtClean="0"/>
              <a:t>La </a:t>
            </a:r>
            <a:r>
              <a:rPr lang="fr-FR" sz="1400" dirty="0" smtClean="0"/>
              <a:t>caractérisation des enjeux énergétiques et des évolutions de l’efficacité respective des modes de transport </a:t>
            </a:r>
          </a:p>
          <a:p>
            <a:pPr algn="just">
              <a:spcAft>
                <a:spcPts val="0"/>
              </a:spcAft>
            </a:pPr>
            <a:endParaRPr lang="fr-FR" sz="1400" dirty="0"/>
          </a:p>
          <a:p>
            <a:pPr algn="just">
              <a:spcAft>
                <a:spcPts val="0"/>
              </a:spcAft>
            </a:pPr>
            <a:r>
              <a:rPr lang="fr-FR" sz="1400" dirty="0" smtClean="0"/>
              <a:t>La caractérisation du lien entre les flux et les stocks </a:t>
            </a:r>
            <a:r>
              <a:rPr lang="fr-FR" sz="1400" dirty="0" smtClean="0"/>
              <a:t>(entrepôts)</a:t>
            </a:r>
            <a:endParaRPr lang="fr-FR" sz="1400" dirty="0"/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endParaRPr lang="fr-FR" sz="1400" dirty="0" smtClean="0"/>
          </a:p>
          <a:p>
            <a:pPr algn="just">
              <a:spcAft>
                <a:spcPts val="0"/>
              </a:spcAft>
            </a:pPr>
            <a:r>
              <a:rPr lang="fr-FR" sz="1400" dirty="0" smtClean="0"/>
              <a:t>La compréhension des évolutions respectives des pavillons routiers étrangers et français </a:t>
            </a:r>
          </a:p>
          <a:p>
            <a:pPr algn="just">
              <a:spcAft>
                <a:spcPts val="0"/>
              </a:spcAft>
            </a:pPr>
            <a:endParaRPr lang="fr-FR" sz="1400" dirty="0"/>
          </a:p>
          <a:p>
            <a:pPr algn="just">
              <a:spcAft>
                <a:spcPts val="0"/>
              </a:spcAft>
            </a:pPr>
            <a:r>
              <a:rPr lang="fr-FR" sz="1400" dirty="0" smtClean="0"/>
              <a:t>L’identification du gisement de report modal vers les modes massifiés et sa « captation » effective</a:t>
            </a:r>
          </a:p>
          <a:p>
            <a:pPr algn="just">
              <a:spcAft>
                <a:spcPts val="0"/>
              </a:spcAft>
            </a:pPr>
            <a:endParaRPr lang="fr-FR" sz="1400" dirty="0"/>
          </a:p>
          <a:p>
            <a:pPr algn="just">
              <a:spcAft>
                <a:spcPts val="0"/>
              </a:spcAft>
            </a:pPr>
            <a:r>
              <a:rPr lang="fr-FR" sz="1400" dirty="0" smtClean="0"/>
              <a:t>La contribution effective de la logistique à la compétitivité des </a:t>
            </a:r>
            <a:r>
              <a:rPr lang="fr-FR" sz="1400" dirty="0" smtClean="0"/>
              <a:t>entreprises</a:t>
            </a:r>
          </a:p>
          <a:p>
            <a:pPr algn="just">
              <a:spcAft>
                <a:spcPts val="0"/>
              </a:spcAft>
            </a:pPr>
            <a:endParaRPr lang="fr-FR" sz="1400" dirty="0"/>
          </a:p>
          <a:p>
            <a:pPr algn="just">
              <a:spcAft>
                <a:spcPts val="0"/>
              </a:spcAft>
            </a:pPr>
            <a:r>
              <a:rPr lang="fr-FR" sz="1400" dirty="0"/>
              <a:t>La </a:t>
            </a:r>
            <a:r>
              <a:rPr lang="fr-FR" sz="1400" smtClean="0"/>
              <a:t>production d’indicateurs </a:t>
            </a:r>
            <a:r>
              <a:rPr lang="fr-FR" sz="1400" dirty="0"/>
              <a:t>(trafics, émissions, énergie …) par grande filière (en lien avec l’étude de la demande de transport et les travaux sur les bilans RSE)</a:t>
            </a:r>
          </a:p>
          <a:p>
            <a:pPr algn="just">
              <a:spcAft>
                <a:spcPts val="0"/>
              </a:spcAft>
            </a:pPr>
            <a:endParaRPr lang="fr-FR" sz="1400" dirty="0" smtClean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7614000" y="4783500"/>
            <a:ext cx="1170000" cy="360000"/>
          </a:xfrm>
        </p:spPr>
        <p:txBody>
          <a:bodyPr/>
          <a:lstStyle/>
          <a:p>
            <a:pPr algn="r"/>
            <a:r>
              <a:rPr lang="en-US" cap="all" dirty="0" err="1" smtClean="0">
                <a:latin typeface="Marianne" panose="02000000000000000000" pitchFamily="50" charset="0"/>
              </a:rPr>
              <a:t>novemBRE</a:t>
            </a:r>
            <a:r>
              <a:rPr lang="en-US" cap="all" dirty="0" smtClean="0">
                <a:latin typeface="Marianne" panose="02000000000000000000" pitchFamily="50" charset="0"/>
              </a:rPr>
              <a:t> 2022</a:t>
            </a:r>
            <a:endParaRPr lang="en-US" cap="all" dirty="0">
              <a:latin typeface="Marianne" panose="02000000000000000000" pitchFamily="50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60000" y="4836542"/>
            <a:ext cx="1835736" cy="2154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288654" y="4855778"/>
            <a:ext cx="367280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b="1" dirty="0" smtClean="0">
                <a:solidFill>
                  <a:srgbClr val="000000"/>
                </a:solidFill>
              </a:rPr>
              <a:t>Direction Générale </a:t>
            </a:r>
            <a:r>
              <a:rPr lang="fr-FR" sz="800" b="1" dirty="0">
                <a:solidFill>
                  <a:srgbClr val="000000"/>
                </a:solidFill>
              </a:rPr>
              <a:t>des </a:t>
            </a:r>
            <a:r>
              <a:rPr lang="fr-FR" sz="800" b="1" dirty="0" smtClean="0">
                <a:solidFill>
                  <a:srgbClr val="000000"/>
                </a:solidFill>
              </a:rPr>
              <a:t>Infrastructures</a:t>
            </a:r>
            <a:r>
              <a:rPr lang="fr-FR" sz="800" b="1" dirty="0">
                <a:solidFill>
                  <a:srgbClr val="000000"/>
                </a:solidFill>
              </a:rPr>
              <a:t>, des </a:t>
            </a:r>
            <a:r>
              <a:rPr lang="fr-FR" sz="800" b="1" dirty="0" smtClean="0">
                <a:solidFill>
                  <a:srgbClr val="000000"/>
                </a:solidFill>
              </a:rPr>
              <a:t>Transports </a:t>
            </a:r>
            <a:r>
              <a:rPr lang="fr-FR" sz="800" b="1" dirty="0">
                <a:solidFill>
                  <a:srgbClr val="000000"/>
                </a:solidFill>
              </a:rPr>
              <a:t>et </a:t>
            </a:r>
            <a:r>
              <a:rPr lang="fr-FR" sz="800" b="1" dirty="0" smtClean="0">
                <a:solidFill>
                  <a:srgbClr val="000000"/>
                </a:solidFill>
              </a:rPr>
              <a:t>des Mobilités</a:t>
            </a:r>
            <a:endParaRPr lang="fr-FR" sz="800" b="1" dirty="0">
              <a:solidFill>
                <a:srgbClr val="000000"/>
              </a:solidFill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86" r="20781"/>
          <a:stretch/>
        </p:blipFill>
        <p:spPr>
          <a:xfrm>
            <a:off x="244134" y="123478"/>
            <a:ext cx="972576" cy="713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73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OUVERNEMENT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Personnalisé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_gouvernement_marianne" id="{307D1C89-B296-4882-8ECC-2BD1C6821949}" vid="{B53EA17D-A77A-459E-979D-FA962BE9015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ppt_gouvernement_arial</Template>
  <TotalTime>15604</TotalTime>
  <Words>357</Words>
  <Application>Microsoft Office PowerPoint</Application>
  <PresentationFormat>Affichage à l'écran (16:9)</PresentationFormat>
  <Paragraphs>43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Marianne</vt:lpstr>
      <vt:lpstr>Roboto Condensed</vt:lpstr>
      <vt:lpstr>GOUVERNEMENT</vt:lpstr>
      <vt:lpstr>Présentation PowerPoint</vt:lpstr>
      <vt:lpstr>Observation de la logistique </vt:lpstr>
      <vt:lpstr>Quelques illustrations des besoins identifiés</vt:lpstr>
    </vt:vector>
  </TitlesOfParts>
  <Manager>Client</Manager>
  <Company>Secrétariat Général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>Client</dc:subject>
  <dc:creator>GARZARO Laura</dc:creator>
  <cp:lastModifiedBy>TAINTURIER François</cp:lastModifiedBy>
  <cp:revision>864</cp:revision>
  <cp:lastPrinted>2020-07-16T12:46:01Z</cp:lastPrinted>
  <dcterms:created xsi:type="dcterms:W3CDTF">2020-03-06T09:47:41Z</dcterms:created>
  <dcterms:modified xsi:type="dcterms:W3CDTF">2022-11-22T08:31:20Z</dcterms:modified>
</cp:coreProperties>
</file>