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7" r:id="rId1"/>
  </p:sldMasterIdLst>
  <p:notesMasterIdLst>
    <p:notesMasterId r:id="rId7"/>
  </p:notesMasterIdLst>
  <p:sldIdLst>
    <p:sldId id="410" r:id="rId2"/>
    <p:sldId id="416" r:id="rId3"/>
    <p:sldId id="494" r:id="rId4"/>
    <p:sldId id="499" r:id="rId5"/>
    <p:sldId id="479" r:id="rId6"/>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PORTE Maxime" initials="DM" lastIdx="1" clrIdx="0">
    <p:extLst>
      <p:ext uri="{19B8F6BF-5375-455C-9EA6-DF929625EA0E}">
        <p15:presenceInfo xmlns:p15="http://schemas.microsoft.com/office/powerpoint/2012/main" userId="S-1-5-21-2043104406-512064258-1538882281-224312" providerId="AD"/>
      </p:ext>
    </p:extLst>
  </p:cmAuthor>
  <p:cmAuthor id="2" name="BONIN Adrien" initials="BA" lastIdx="1" clrIdx="1">
    <p:extLst>
      <p:ext uri="{19B8F6BF-5375-455C-9EA6-DF929625EA0E}">
        <p15:presenceInfo xmlns:p15="http://schemas.microsoft.com/office/powerpoint/2012/main" userId="S::adrien.bonin@edhec.com::71e35289-3d0e-4fd3-b390-057431edddec" providerId="AD"/>
      </p:ext>
    </p:extLst>
  </p:cmAuthor>
  <p:cmAuthor id="3" name="JOURNO Franck" initials="JF" lastIdx="1" clrIdx="2">
    <p:extLst>
      <p:ext uri="{19B8F6BF-5375-455C-9EA6-DF929625EA0E}">
        <p15:presenceInfo xmlns:p15="http://schemas.microsoft.com/office/powerpoint/2012/main" userId="S-1-5-21-2043104406-512064258-1538882281-2285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94717" autoAdjust="0"/>
  </p:normalViewPr>
  <p:slideViewPr>
    <p:cSldViewPr showGuides="1">
      <p:cViewPr varScale="1">
        <p:scale>
          <a:sx n="110" d="100"/>
          <a:sy n="110" d="100"/>
        </p:scale>
        <p:origin x="86" y="67"/>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76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22/11/2022</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spcAft>
                <a:spcPts val="0"/>
              </a:spcAft>
            </a:pPr>
            <a:r>
              <a:rPr lang="fr-FR" dirty="0"/>
              <a:t>Date en cours de calage début novembre (calendrier des arbitrages des annonces)</a:t>
            </a:r>
          </a:p>
          <a:p>
            <a:pPr algn="just">
              <a:spcAft>
                <a:spcPts val="0"/>
              </a:spcAft>
            </a:pPr>
            <a:endParaRPr lang="fr-FR" dirty="0"/>
          </a:p>
          <a:p>
            <a:pPr algn="just">
              <a:spcAft>
                <a:spcPts val="0"/>
              </a:spcAft>
            </a:pPr>
            <a:r>
              <a:rPr lang="fr-FR" dirty="0"/>
              <a:t>Le CILOG, ce sera la 3</a:t>
            </a:r>
            <a:r>
              <a:rPr lang="fr-FR" baseline="30000" dirty="0"/>
              <a:t>e</a:t>
            </a:r>
            <a:r>
              <a:rPr lang="fr-FR" dirty="0"/>
              <a:t> édition depuis l’ambition affirmée par Edouard Philippe de reconquérir la compétitivité de nos axes logistiques.</a:t>
            </a:r>
          </a:p>
          <a:p>
            <a:pPr algn="just">
              <a:spcAft>
                <a:spcPts val="0"/>
              </a:spcAft>
            </a:pPr>
            <a:endParaRPr lang="fr-FR" dirty="0"/>
          </a:p>
          <a:p>
            <a:pPr algn="just">
              <a:spcAft>
                <a:spcPts val="0"/>
              </a:spcAft>
            </a:pPr>
            <a:r>
              <a:rPr lang="fr-FR" dirty="0"/>
              <a:t>Le CILOG est l’affirmation du politique associant décisions publiques et privées pour passer les crises et construire des perspectives. Le CILOG rend compte d’une quinzaine d’actions qui illustrent des progrès enregistrés par les politiques conduites durant l’année et fixe des orientations pour l’année suivante.</a:t>
            </a:r>
          </a:p>
          <a:p>
            <a:pPr algn="just">
              <a:spcAft>
                <a:spcPts val="0"/>
              </a:spcAft>
            </a:pPr>
            <a:endParaRPr lang="fr-FR" dirty="0"/>
          </a:p>
          <a:p>
            <a:pPr algn="just">
              <a:spcAft>
                <a:spcPts val="0"/>
              </a:spcAft>
            </a:pPr>
            <a:r>
              <a:rPr lang="fr-FR" dirty="0"/>
              <a:t>Au-delà de la réunion et de ces annonces, le dossier de presse permet de structurer la prise de conscience d’une politique publique globale auprès d’acteurs qui ont des visions très partielles des enjeux.</a:t>
            </a:r>
          </a:p>
          <a:p>
            <a:pPr algn="just">
              <a:spcAft>
                <a:spcPts val="0"/>
              </a:spcAft>
            </a:pPr>
            <a:endParaRPr lang="fr-FR" dirty="0"/>
          </a:p>
          <a:p>
            <a:pPr algn="just">
              <a:spcAft>
                <a:spcPts val="0"/>
              </a:spcAft>
            </a:pPr>
            <a:r>
              <a:rPr lang="fr-FR" dirty="0"/>
              <a:t>Accord de principe de la Première ministre pour le présider.</a:t>
            </a:r>
          </a:p>
          <a:p>
            <a:pPr algn="just">
              <a:spcAft>
                <a:spcPts val="0"/>
              </a:spcAft>
            </a:pPr>
            <a:endParaRPr lang="fr-FR" dirty="0"/>
          </a:p>
          <a:p>
            <a:pPr algn="just">
              <a:spcAft>
                <a:spcPts val="0"/>
              </a:spcAft>
            </a:pPr>
            <a:r>
              <a:rPr lang="fr-FR" dirty="0"/>
              <a:t>Un secrétariat partagé DGITM / DGE et une compétence affirmée dans le décret d’attribution du MTECT qui coordonne les politiques de transport de marchandises et de logistique et assure le suivi des plans d'action interministériels.</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44310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spcAft>
                <a:spcPts val="0"/>
              </a:spcAft>
            </a:pPr>
            <a:r>
              <a:rPr lang="fr-FR" dirty="0"/>
              <a:t>Date en cours de calage début novembre (calendrier des arbitrages des annonces)</a:t>
            </a:r>
          </a:p>
          <a:p>
            <a:pPr algn="just">
              <a:spcAft>
                <a:spcPts val="0"/>
              </a:spcAft>
            </a:pPr>
            <a:endParaRPr lang="fr-FR" dirty="0"/>
          </a:p>
          <a:p>
            <a:pPr algn="just">
              <a:spcAft>
                <a:spcPts val="0"/>
              </a:spcAft>
            </a:pPr>
            <a:r>
              <a:rPr lang="fr-FR" dirty="0"/>
              <a:t>Le CILOG, ce sera la 3</a:t>
            </a:r>
            <a:r>
              <a:rPr lang="fr-FR" baseline="30000" dirty="0"/>
              <a:t>e</a:t>
            </a:r>
            <a:r>
              <a:rPr lang="fr-FR" dirty="0"/>
              <a:t> édition depuis l’ambition affirmée par Edouard Philippe de reconquérir la compétitivité de nos axes logistiques.</a:t>
            </a:r>
          </a:p>
          <a:p>
            <a:pPr algn="just">
              <a:spcAft>
                <a:spcPts val="0"/>
              </a:spcAft>
            </a:pPr>
            <a:endParaRPr lang="fr-FR" dirty="0"/>
          </a:p>
          <a:p>
            <a:pPr algn="just">
              <a:spcAft>
                <a:spcPts val="0"/>
              </a:spcAft>
            </a:pPr>
            <a:r>
              <a:rPr lang="fr-FR" dirty="0"/>
              <a:t>Le CILOG est l’affirmation du politique associant décisions publiques et privées pour passer les crises et construire des perspectives. Le CILOG rend compte d’une quinzaine d’actions qui illustrent des progrès enregistrés par les politiques conduites durant l’année et fixe des orientations pour l’année suivante.</a:t>
            </a:r>
          </a:p>
          <a:p>
            <a:pPr algn="just">
              <a:spcAft>
                <a:spcPts val="0"/>
              </a:spcAft>
            </a:pPr>
            <a:endParaRPr lang="fr-FR" dirty="0"/>
          </a:p>
          <a:p>
            <a:pPr algn="just">
              <a:spcAft>
                <a:spcPts val="0"/>
              </a:spcAft>
            </a:pPr>
            <a:r>
              <a:rPr lang="fr-FR" dirty="0"/>
              <a:t>Au-delà de la réunion et de ces annonces, le dossier de presse permet de structurer la prise de conscience d’une politique publique globale auprès d’acteurs qui ont des visions très partielles des enjeux.</a:t>
            </a:r>
          </a:p>
          <a:p>
            <a:pPr algn="just">
              <a:spcAft>
                <a:spcPts val="0"/>
              </a:spcAft>
            </a:pPr>
            <a:endParaRPr lang="fr-FR" dirty="0"/>
          </a:p>
          <a:p>
            <a:pPr algn="just">
              <a:spcAft>
                <a:spcPts val="0"/>
              </a:spcAft>
            </a:pPr>
            <a:r>
              <a:rPr lang="fr-FR" dirty="0"/>
              <a:t>Accord de principe de la Première ministre pour le présider.</a:t>
            </a:r>
          </a:p>
          <a:p>
            <a:pPr algn="just">
              <a:spcAft>
                <a:spcPts val="0"/>
              </a:spcAft>
            </a:pPr>
            <a:endParaRPr lang="fr-FR" dirty="0"/>
          </a:p>
          <a:p>
            <a:pPr algn="just">
              <a:spcAft>
                <a:spcPts val="0"/>
              </a:spcAft>
            </a:pPr>
            <a:r>
              <a:rPr lang="fr-FR" dirty="0"/>
              <a:t>Un secrétariat partagé DGITM / DGE et une compétence affirmée dans le décret d’attribution du MTECT qui coordonne les politiques de transport de marchandises et de logistique et assure le suivi des plans d'action interministériels.</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3005867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spcAft>
                <a:spcPts val="0"/>
              </a:spcAft>
            </a:pPr>
            <a:r>
              <a:rPr lang="fr-FR" dirty="0"/>
              <a:t>Date en cours de calage début novembre (calendrier des arbitrages des annonces)</a:t>
            </a:r>
          </a:p>
          <a:p>
            <a:pPr algn="just">
              <a:spcAft>
                <a:spcPts val="0"/>
              </a:spcAft>
            </a:pPr>
            <a:endParaRPr lang="fr-FR" dirty="0"/>
          </a:p>
          <a:p>
            <a:pPr algn="just">
              <a:spcAft>
                <a:spcPts val="0"/>
              </a:spcAft>
            </a:pPr>
            <a:r>
              <a:rPr lang="fr-FR" dirty="0"/>
              <a:t>Le CILOG, ce sera la 3</a:t>
            </a:r>
            <a:r>
              <a:rPr lang="fr-FR" baseline="30000" dirty="0"/>
              <a:t>e</a:t>
            </a:r>
            <a:r>
              <a:rPr lang="fr-FR" dirty="0"/>
              <a:t> édition depuis l’ambition affirmée par Edouard Philippe de reconquérir la compétitivité de nos axes logistiques.</a:t>
            </a:r>
          </a:p>
          <a:p>
            <a:pPr algn="just">
              <a:spcAft>
                <a:spcPts val="0"/>
              </a:spcAft>
            </a:pPr>
            <a:endParaRPr lang="fr-FR" dirty="0"/>
          </a:p>
          <a:p>
            <a:pPr algn="just">
              <a:spcAft>
                <a:spcPts val="0"/>
              </a:spcAft>
            </a:pPr>
            <a:r>
              <a:rPr lang="fr-FR" dirty="0"/>
              <a:t>Le CILOG est l’affirmation du politique associant décisions publiques et privées pour passer les crises et construire des perspectives. Le CILOG rend compte d’une quinzaine d’actions qui illustrent des progrès enregistrés par les politiques conduites durant l’année et fixe des orientations pour l’année suivante.</a:t>
            </a:r>
          </a:p>
          <a:p>
            <a:pPr algn="just">
              <a:spcAft>
                <a:spcPts val="0"/>
              </a:spcAft>
            </a:pPr>
            <a:endParaRPr lang="fr-FR" dirty="0"/>
          </a:p>
          <a:p>
            <a:pPr algn="just">
              <a:spcAft>
                <a:spcPts val="0"/>
              </a:spcAft>
            </a:pPr>
            <a:r>
              <a:rPr lang="fr-FR" dirty="0"/>
              <a:t>Au-delà de la réunion et de ces annonces, le dossier de presse permet de structurer la prise de conscience d’une politique publique globale auprès d’acteurs qui ont des visions très partielles des enjeux.</a:t>
            </a:r>
          </a:p>
          <a:p>
            <a:pPr algn="just">
              <a:spcAft>
                <a:spcPts val="0"/>
              </a:spcAft>
            </a:pPr>
            <a:endParaRPr lang="fr-FR" dirty="0"/>
          </a:p>
          <a:p>
            <a:pPr algn="just">
              <a:spcAft>
                <a:spcPts val="0"/>
              </a:spcAft>
            </a:pPr>
            <a:r>
              <a:rPr lang="fr-FR" dirty="0"/>
              <a:t>Accord de principe de la Première ministre pour le présider.</a:t>
            </a:r>
          </a:p>
          <a:p>
            <a:pPr algn="just">
              <a:spcAft>
                <a:spcPts val="0"/>
              </a:spcAft>
            </a:pPr>
            <a:endParaRPr lang="fr-FR" dirty="0"/>
          </a:p>
          <a:p>
            <a:pPr algn="just">
              <a:spcAft>
                <a:spcPts val="0"/>
              </a:spcAft>
            </a:pPr>
            <a:r>
              <a:rPr lang="fr-FR" dirty="0"/>
              <a:t>Un secrétariat partagé DGITM / DGE et une compétence affirmée dans le décret d’attribution du MTECT qui coordonne les politiques de transport de marchandises et de logistique et assure le suivi des plans d'action interministériels.</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30380801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80000"/>
            <a:ext cx="3797690" cy="2894238"/>
          </a:xfrm>
          <a:prstGeom prst="rect">
            <a:avLst/>
          </a:prstGeom>
        </p:spPr>
      </p:pic>
    </p:spTree>
    <p:extLst>
      <p:ext uri="{BB962C8B-B14F-4D97-AF65-F5344CB8AC3E}">
        <p14:creationId xmlns:p14="http://schemas.microsoft.com/office/powerpoint/2010/main" val="3432610956"/>
      </p:ext>
    </p:extLst>
  </p:cSld>
  <p:clrMapOvr>
    <a:masterClrMapping/>
  </p:clrMapOvr>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367" y="172600"/>
            <a:ext cx="2073377" cy="1600135"/>
          </a:xfrm>
          <a:prstGeom prst="rect">
            <a:avLst/>
          </a:prstGeom>
        </p:spPr>
      </p:pic>
      <p:pic>
        <p:nvPicPr>
          <p:cNvPr id="9"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1520" y="246606"/>
            <a:ext cx="1872208" cy="1426819"/>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pic>
        <p:nvPicPr>
          <p:cNvPr id="6" name="Image 5">
            <a:extLst>
              <a:ext uri="{FF2B5EF4-FFF2-40B4-BE49-F238E27FC236}">
                <a16:creationId xmlns:a16="http://schemas.microsoft.com/office/drawing/2014/main" id="{C9B778A7-B71E-4437-9CCA-4A4B85316C3D}"/>
              </a:ext>
            </a:extLst>
          </p:cNvPr>
          <p:cNvPicPr>
            <a:picLocks noChangeAspect="1"/>
          </p:cNvPicPr>
          <p:nvPr userDrawn="1"/>
        </p:nvPicPr>
        <p:blipFill>
          <a:blip r:embed="rId2"/>
          <a:stretch>
            <a:fillRect/>
          </a:stretch>
        </p:blipFill>
        <p:spPr>
          <a:xfrm>
            <a:off x="359998" y="4899492"/>
            <a:ext cx="1679451" cy="128016"/>
          </a:xfrm>
          <a:prstGeom prst="rect">
            <a:avLst/>
          </a:prstGeom>
        </p:spPr>
      </p:pic>
      <p:pic>
        <p:nvPicPr>
          <p:cNvPr id="11" name="Imag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1520" y="116551"/>
            <a:ext cx="936104" cy="713409"/>
          </a:xfrm>
          <a:prstGeom prst="rect">
            <a:avLst/>
          </a:prstGeom>
        </p:spPr>
      </p:pic>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2D84F4C7-2667-42E4-8539-652A0A98C569}"/>
              </a:ext>
            </a:extLst>
          </p:cNvPr>
          <p:cNvPicPr>
            <a:picLocks noChangeAspect="1"/>
          </p:cNvPicPr>
          <p:nvPr userDrawn="1"/>
        </p:nvPicPr>
        <p:blipFill>
          <a:blip r:embed="rId2"/>
          <a:stretch>
            <a:fillRect/>
          </a:stretch>
        </p:blipFill>
        <p:spPr>
          <a:xfrm>
            <a:off x="-1" y="731032"/>
            <a:ext cx="9144000" cy="4401311"/>
          </a:xfrm>
          <a:prstGeom prst="rect">
            <a:avLst/>
          </a:prstGeom>
        </p:spPr>
      </p:pic>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pic>
        <p:nvPicPr>
          <p:cNvPr id="6" name="Image 5">
            <a:extLst>
              <a:ext uri="{FF2B5EF4-FFF2-40B4-BE49-F238E27FC236}">
                <a16:creationId xmlns:a16="http://schemas.microsoft.com/office/drawing/2014/main" id="{9FA19BF4-B96F-43EE-A862-286C6B295067}"/>
              </a:ext>
            </a:extLst>
          </p:cNvPr>
          <p:cNvPicPr>
            <a:picLocks noChangeAspect="1"/>
          </p:cNvPicPr>
          <p:nvPr userDrawn="1"/>
        </p:nvPicPr>
        <p:blipFill>
          <a:blip r:embed="rId3"/>
          <a:stretch>
            <a:fillRect/>
          </a:stretch>
        </p:blipFill>
        <p:spPr>
          <a:xfrm>
            <a:off x="359999" y="4894363"/>
            <a:ext cx="1679451" cy="128016"/>
          </a:xfrm>
          <a:prstGeom prst="rect">
            <a:avLst/>
          </a:prstGeom>
        </p:spPr>
      </p:pic>
      <p:pic>
        <p:nvPicPr>
          <p:cNvPr id="9" name="Imag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51520" y="116551"/>
            <a:ext cx="806295" cy="614481"/>
          </a:xfrm>
          <a:prstGeom prst="rect">
            <a:avLst/>
          </a:prstGeom>
        </p:spPr>
      </p:pic>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pic>
        <p:nvPicPr>
          <p:cNvPr id="6" name="Image 5">
            <a:extLst>
              <a:ext uri="{FF2B5EF4-FFF2-40B4-BE49-F238E27FC236}">
                <a16:creationId xmlns:a16="http://schemas.microsoft.com/office/drawing/2014/main" id="{699F8D4B-13D1-4198-9444-B2CA68B4C483}"/>
              </a:ext>
            </a:extLst>
          </p:cNvPr>
          <p:cNvPicPr>
            <a:picLocks noChangeAspect="1"/>
          </p:cNvPicPr>
          <p:nvPr userDrawn="1"/>
        </p:nvPicPr>
        <p:blipFill>
          <a:blip r:embed="rId2"/>
          <a:stretch>
            <a:fillRect/>
          </a:stretch>
        </p:blipFill>
        <p:spPr>
          <a:xfrm>
            <a:off x="359999" y="4899492"/>
            <a:ext cx="1679451" cy="128016"/>
          </a:xfrm>
          <a:prstGeom prst="rect">
            <a:avLst/>
          </a:prstGeom>
        </p:spPr>
      </p:pic>
      <p:pic>
        <p:nvPicPr>
          <p:cNvPr id="11" name="Imag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1520" y="116551"/>
            <a:ext cx="864096" cy="658531"/>
          </a:xfrm>
          <a:prstGeom prst="rect">
            <a:avLst/>
          </a:prstGeom>
        </p:spPr>
      </p:pic>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Imag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89864" y="106412"/>
            <a:ext cx="753744" cy="581705"/>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pPr algn="r"/>
            <a:r>
              <a:rPr lang="en-US" cap="all" dirty="0" smtClean="0">
                <a:latin typeface="Marianne" panose="02000000000000000000" pitchFamily="50" charset="0"/>
              </a:rPr>
              <a:t>NOVEMBRE 202Z</a:t>
            </a:r>
            <a:endParaRPr lang="en-US" cap="all" dirty="0">
              <a:latin typeface="Marianne" panose="02000000000000000000" pitchFamily="50" charset="0"/>
            </a:endParaRP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latin typeface="Marianne" panose="02000000000000000000" pitchFamily="50" charset="0"/>
              </a:rPr>
              <a:pPr/>
              <a:t>1</a:t>
            </a:fld>
            <a:endParaRPr lang="fr-FR" dirty="0">
              <a:latin typeface="Marianne" panose="02000000000000000000" pitchFamily="50" charset="0"/>
            </a:endParaRPr>
          </a:p>
        </p:txBody>
      </p:sp>
      <p:sp>
        <p:nvSpPr>
          <p:cNvPr id="4" name="Espace réservé du texte 3"/>
          <p:cNvSpPr>
            <a:spLocks noGrp="1"/>
          </p:cNvSpPr>
          <p:nvPr>
            <p:ph type="body" sz="quarter" idx="13"/>
          </p:nvPr>
        </p:nvSpPr>
        <p:spPr>
          <a:xfrm>
            <a:off x="360000" y="1779662"/>
            <a:ext cx="8424000" cy="2036390"/>
          </a:xfrm>
        </p:spPr>
        <p:txBody>
          <a:bodyPr/>
          <a:lstStyle/>
          <a:p>
            <a:pPr>
              <a:spcAft>
                <a:spcPts val="600"/>
              </a:spcAft>
            </a:pPr>
            <a:r>
              <a:rPr lang="fr-FR" sz="1200" dirty="0"/>
              <a:t>Séminaire observation de la logistique </a:t>
            </a:r>
            <a:endParaRPr lang="fr-FR" sz="1200" dirty="0" smtClean="0"/>
          </a:p>
          <a:p>
            <a:pPr>
              <a:spcAft>
                <a:spcPts val="600"/>
              </a:spcAft>
            </a:pPr>
            <a:r>
              <a:rPr lang="fr-FR" sz="1200" dirty="0" smtClean="0"/>
              <a:t>le </a:t>
            </a:r>
            <a:r>
              <a:rPr lang="fr-FR" sz="1200" dirty="0"/>
              <a:t>23 Novembre </a:t>
            </a:r>
            <a:r>
              <a:rPr lang="fr-FR" sz="1200" dirty="0" smtClean="0"/>
              <a:t>2022</a:t>
            </a:r>
            <a:endParaRPr lang="fr-FR" sz="1200" dirty="0" smtClean="0">
              <a:latin typeface="Marianne" panose="02000000000000000000" pitchFamily="50" charset="0"/>
            </a:endParaRPr>
          </a:p>
          <a:p>
            <a:pPr>
              <a:spcAft>
                <a:spcPts val="600"/>
              </a:spcAft>
            </a:pPr>
            <a:endParaRPr lang="fr-FR" sz="2300" dirty="0">
              <a:latin typeface="Marianne" panose="02000000000000000000" pitchFamily="50" charset="0"/>
            </a:endParaRPr>
          </a:p>
          <a:p>
            <a:r>
              <a:rPr lang="fr-FR" sz="2400" dirty="0"/>
              <a:t>Panorama des </a:t>
            </a:r>
            <a:r>
              <a:rPr lang="fr-FR" sz="2400" dirty="0" smtClean="0"/>
              <a:t>conférences régionales </a:t>
            </a:r>
          </a:p>
          <a:p>
            <a:r>
              <a:rPr lang="fr-FR" sz="2400" dirty="0" smtClean="0"/>
              <a:t>et </a:t>
            </a:r>
            <a:r>
              <a:rPr lang="fr-FR" sz="2400" dirty="0"/>
              <a:t>premiers éléments </a:t>
            </a:r>
            <a:r>
              <a:rPr lang="fr-FR" sz="2400" dirty="0" smtClean="0"/>
              <a:t>de bilan</a:t>
            </a:r>
          </a:p>
          <a:p>
            <a:endParaRPr lang="fr-FR" sz="2400" dirty="0">
              <a:latin typeface="Marianne" panose="02000000000000000000" pitchFamily="50" charset="0"/>
            </a:endParaRPr>
          </a:p>
        </p:txBody>
      </p:sp>
      <p:sp>
        <p:nvSpPr>
          <p:cNvPr id="8" name="Rectangle 7"/>
          <p:cNvSpPr/>
          <p:nvPr/>
        </p:nvSpPr>
        <p:spPr>
          <a:xfrm>
            <a:off x="360000" y="4836542"/>
            <a:ext cx="1835736" cy="215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88654" y="4836542"/>
            <a:ext cx="3672800" cy="215444"/>
          </a:xfrm>
          <a:prstGeom prst="rect">
            <a:avLst/>
          </a:prstGeom>
          <a:noFill/>
        </p:spPr>
        <p:txBody>
          <a:bodyPr wrap="none" rtlCol="0">
            <a:spAutoFit/>
          </a:bodyPr>
          <a:lstStyle/>
          <a:p>
            <a:r>
              <a:rPr lang="fr-FR" sz="800" b="1" dirty="0" smtClean="0">
                <a:solidFill>
                  <a:srgbClr val="000000"/>
                </a:solidFill>
              </a:rPr>
              <a:t>Direction Générale </a:t>
            </a:r>
            <a:r>
              <a:rPr lang="fr-FR" sz="800" b="1" dirty="0">
                <a:solidFill>
                  <a:srgbClr val="000000"/>
                </a:solidFill>
              </a:rPr>
              <a:t>des </a:t>
            </a:r>
            <a:r>
              <a:rPr lang="fr-FR" sz="800" b="1" dirty="0" smtClean="0">
                <a:solidFill>
                  <a:srgbClr val="000000"/>
                </a:solidFill>
              </a:rPr>
              <a:t>Infrastructures</a:t>
            </a:r>
            <a:r>
              <a:rPr lang="fr-FR" sz="800" b="1" dirty="0">
                <a:solidFill>
                  <a:srgbClr val="000000"/>
                </a:solidFill>
              </a:rPr>
              <a:t>, des </a:t>
            </a:r>
            <a:r>
              <a:rPr lang="fr-FR" sz="800" b="1" dirty="0" smtClean="0">
                <a:solidFill>
                  <a:srgbClr val="000000"/>
                </a:solidFill>
              </a:rPr>
              <a:t>Transports </a:t>
            </a:r>
            <a:r>
              <a:rPr lang="fr-FR" sz="800" b="1" dirty="0">
                <a:solidFill>
                  <a:srgbClr val="000000"/>
                </a:solidFill>
              </a:rPr>
              <a:t>et </a:t>
            </a:r>
            <a:r>
              <a:rPr lang="fr-FR" sz="800" b="1" dirty="0" smtClean="0">
                <a:solidFill>
                  <a:srgbClr val="000000"/>
                </a:solidFill>
              </a:rPr>
              <a:t>des Mobilités</a:t>
            </a:r>
            <a:endParaRPr lang="fr-FR" sz="800" b="1" dirty="0">
              <a:solidFill>
                <a:srgbClr val="000000"/>
              </a:solidFill>
            </a:endParaRPr>
          </a:p>
        </p:txBody>
      </p:sp>
    </p:spTree>
    <p:extLst>
      <p:ext uri="{BB962C8B-B14F-4D97-AF65-F5344CB8AC3E}">
        <p14:creationId xmlns:p14="http://schemas.microsoft.com/office/powerpoint/2010/main" val="878741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6632" y="210856"/>
            <a:ext cx="8424000" cy="438312"/>
          </a:xfrm>
        </p:spPr>
        <p:txBody>
          <a:bodyPr/>
          <a:lstStyle/>
          <a:p>
            <a:r>
              <a:rPr lang="fr-FR" sz="2000" dirty="0" smtClean="0">
                <a:solidFill>
                  <a:srgbClr val="000000"/>
                </a:solidFill>
                <a:latin typeface="Roboto Condensed"/>
              </a:rPr>
              <a:t>Les conférences régionales de la logistique</a:t>
            </a:r>
            <a:br>
              <a:rPr lang="fr-FR" sz="2000" dirty="0" smtClean="0">
                <a:solidFill>
                  <a:srgbClr val="000000"/>
                </a:solidFill>
                <a:latin typeface="Roboto Condensed"/>
              </a:rPr>
            </a:br>
            <a:r>
              <a:rPr lang="fr-FR" sz="2000" dirty="0" smtClean="0">
                <a:solidFill>
                  <a:srgbClr val="000000"/>
                </a:solidFill>
                <a:latin typeface="Roboto Condensed"/>
              </a:rPr>
              <a:t>lieux de territorialisation des enjeux </a:t>
            </a:r>
            <a:br>
              <a:rPr lang="fr-FR" sz="2000" dirty="0" smtClean="0">
                <a:solidFill>
                  <a:srgbClr val="000000"/>
                </a:solidFill>
                <a:latin typeface="Roboto Condensed"/>
              </a:rPr>
            </a:br>
            <a:r>
              <a:rPr lang="fr-FR" sz="2000" dirty="0" smtClean="0">
                <a:solidFill>
                  <a:srgbClr val="000000"/>
                </a:solidFill>
                <a:latin typeface="Roboto Condensed"/>
              </a:rPr>
              <a:t>et d’articulation des politiques</a:t>
            </a:r>
            <a:endParaRPr lang="fr-FR" sz="2000" dirty="0">
              <a:latin typeface="Marianne" panose="02000000000000000000" pitchFamily="50" charset="0"/>
            </a:endParaRPr>
          </a:p>
        </p:txBody>
      </p:sp>
      <p:sp>
        <p:nvSpPr>
          <p:cNvPr id="22" name="Espace réservé du numéro de diapositive 21"/>
          <p:cNvSpPr>
            <a:spLocks noGrp="1"/>
          </p:cNvSpPr>
          <p:nvPr>
            <p:ph type="sldNum" sz="quarter" idx="12"/>
          </p:nvPr>
        </p:nvSpPr>
        <p:spPr/>
        <p:txBody>
          <a:bodyPr/>
          <a:lstStyle/>
          <a:p>
            <a:fld id="{733122C9-A0B9-462F-8757-0847AD287B63}" type="slidenum">
              <a:rPr lang="en-US" smtClean="0">
                <a:latin typeface="Marianne" panose="02000000000000000000" pitchFamily="50" charset="0"/>
              </a:rPr>
              <a:pPr/>
              <a:t>2</a:t>
            </a:fld>
            <a:endParaRPr lang="en-US" dirty="0">
              <a:latin typeface="Marianne" panose="02000000000000000000" pitchFamily="50" charset="0"/>
            </a:endParaRPr>
          </a:p>
        </p:txBody>
      </p:sp>
      <p:sp>
        <p:nvSpPr>
          <p:cNvPr id="12" name="Espace réservé du contenu 11"/>
          <p:cNvSpPr txBox="1">
            <a:spLocks/>
          </p:cNvSpPr>
          <p:nvPr/>
        </p:nvSpPr>
        <p:spPr bwMode="gray">
          <a:xfrm>
            <a:off x="363736" y="1275606"/>
            <a:ext cx="8424000" cy="3242046"/>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baseline="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Aft>
                <a:spcPts val="0"/>
              </a:spcAft>
            </a:pPr>
            <a:r>
              <a:rPr lang="fr-FR" sz="1600" dirty="0" smtClean="0"/>
              <a:t>Une commande du CILOG d’octobre 2021</a:t>
            </a:r>
          </a:p>
          <a:p>
            <a:pPr algn="just">
              <a:spcAft>
                <a:spcPts val="0"/>
              </a:spcAft>
            </a:pPr>
            <a:endParaRPr lang="fr-FR" sz="1600" dirty="0"/>
          </a:p>
          <a:p>
            <a:pPr algn="just">
              <a:spcAft>
                <a:spcPts val="0"/>
              </a:spcAft>
            </a:pPr>
            <a:r>
              <a:rPr lang="fr-FR" sz="1600" dirty="0" smtClean="0"/>
              <a:t>Circulaire aux préfets de région co-signée par DGALN (aménagement et foncier), DGE (maillage des entrepôts et industrie) et DGITM (report modal et implantation des pôles industriels et logistiques),</a:t>
            </a:r>
          </a:p>
          <a:p>
            <a:pPr algn="just">
              <a:spcAft>
                <a:spcPts val="0"/>
              </a:spcAft>
            </a:pPr>
            <a:endParaRPr lang="fr-FR" sz="1600" dirty="0" smtClean="0"/>
          </a:p>
          <a:p>
            <a:pPr algn="just">
              <a:spcAft>
                <a:spcPts val="0"/>
              </a:spcAft>
            </a:pPr>
            <a:r>
              <a:rPr lang="fr-FR" sz="1600" dirty="0" smtClean="0"/>
              <a:t>Les CRLOG sont organisées par les DREAL, DREETS, Délégation d’Axe Portuaire, Conseils régionaux ou Observatoires régionaux des transports,</a:t>
            </a:r>
          </a:p>
          <a:p>
            <a:pPr algn="just">
              <a:spcAft>
                <a:spcPts val="0"/>
              </a:spcAft>
            </a:pPr>
            <a:endParaRPr lang="fr-FR" sz="1600" dirty="0"/>
          </a:p>
          <a:p>
            <a:pPr algn="just">
              <a:spcAft>
                <a:spcPts val="0"/>
              </a:spcAft>
            </a:pPr>
            <a:r>
              <a:rPr lang="fr-FR" sz="1600" dirty="0" smtClean="0"/>
              <a:t>Objectifs </a:t>
            </a:r>
            <a:r>
              <a:rPr lang="fr-FR" sz="1600" dirty="0"/>
              <a:t>: </a:t>
            </a:r>
            <a:endParaRPr lang="fr-FR" sz="1600" dirty="0" smtClean="0"/>
          </a:p>
          <a:p>
            <a:pPr marL="285750" indent="-285750" algn="just">
              <a:spcAft>
                <a:spcPts val="0"/>
              </a:spcAft>
              <a:buFontTx/>
              <a:buChar char="-"/>
            </a:pPr>
            <a:r>
              <a:rPr lang="fr-FR" sz="1600" dirty="0" smtClean="0"/>
              <a:t>créer un lieu de travail et d’échanges entre acteurs publics et privés dans chaque région ;</a:t>
            </a:r>
          </a:p>
          <a:p>
            <a:pPr marL="285750" indent="-285750" algn="just">
              <a:spcAft>
                <a:spcPts val="0"/>
              </a:spcAft>
              <a:buFontTx/>
              <a:buChar char="-"/>
            </a:pPr>
            <a:r>
              <a:rPr lang="fr-FR" sz="1600" dirty="0" smtClean="0"/>
              <a:t>partager </a:t>
            </a:r>
            <a:r>
              <a:rPr lang="fr-FR" sz="1600" dirty="0"/>
              <a:t>un panorama des enjeux de logistique de la région, en termes notamment de besoins économiques et de disponibilité </a:t>
            </a:r>
            <a:r>
              <a:rPr lang="fr-FR" sz="1600" dirty="0" smtClean="0"/>
              <a:t>foncière</a:t>
            </a:r>
            <a:r>
              <a:rPr lang="fr-FR" sz="1600" dirty="0"/>
              <a:t> </a:t>
            </a:r>
            <a:r>
              <a:rPr lang="fr-FR" sz="1600" dirty="0" smtClean="0"/>
              <a:t>;</a:t>
            </a:r>
          </a:p>
          <a:p>
            <a:pPr marL="285750" indent="-285750" algn="just">
              <a:spcAft>
                <a:spcPts val="0"/>
              </a:spcAft>
              <a:buFontTx/>
              <a:buChar char="-"/>
            </a:pPr>
            <a:r>
              <a:rPr lang="fr-FR" sz="1600" dirty="0" smtClean="0"/>
              <a:t>contribuer aux </a:t>
            </a:r>
            <a:r>
              <a:rPr lang="fr-FR" sz="1600" dirty="0"/>
              <a:t>travaux d’élaboration des volets logistiques des </a:t>
            </a:r>
            <a:r>
              <a:rPr lang="fr-FR" sz="1600" dirty="0" smtClean="0"/>
              <a:t>SRADDET.</a:t>
            </a:r>
          </a:p>
          <a:p>
            <a:pPr algn="just">
              <a:spcAft>
                <a:spcPts val="0"/>
              </a:spcAft>
            </a:pPr>
            <a:endParaRPr lang="fr-FR" sz="1400" dirty="0" smtClean="0"/>
          </a:p>
        </p:txBody>
      </p:sp>
      <p:sp>
        <p:nvSpPr>
          <p:cNvPr id="7" name="Espace réservé de la date 6"/>
          <p:cNvSpPr>
            <a:spLocks noGrp="1"/>
          </p:cNvSpPr>
          <p:nvPr>
            <p:ph type="dt" sz="half" idx="10"/>
          </p:nvPr>
        </p:nvSpPr>
        <p:spPr>
          <a:xfrm>
            <a:off x="7614000" y="4783500"/>
            <a:ext cx="1170000" cy="360000"/>
          </a:xfrm>
        </p:spPr>
        <p:txBody>
          <a:bodyPr/>
          <a:lstStyle/>
          <a:p>
            <a:pPr algn="r"/>
            <a:r>
              <a:rPr lang="en-US" cap="all" dirty="0" smtClean="0">
                <a:latin typeface="Marianne" panose="02000000000000000000" pitchFamily="50" charset="0"/>
              </a:rPr>
              <a:t>NOVEMBRE 2022</a:t>
            </a:r>
            <a:endParaRPr lang="en-US" cap="all" dirty="0">
              <a:latin typeface="Marianne" panose="02000000000000000000" pitchFamily="50" charset="0"/>
            </a:endParaRPr>
          </a:p>
        </p:txBody>
      </p:sp>
      <p:sp>
        <p:nvSpPr>
          <p:cNvPr id="8" name="Rectangle 7"/>
          <p:cNvSpPr/>
          <p:nvPr/>
        </p:nvSpPr>
        <p:spPr>
          <a:xfrm>
            <a:off x="360000" y="4836542"/>
            <a:ext cx="1835736" cy="215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288654" y="4855778"/>
            <a:ext cx="3672800" cy="215444"/>
          </a:xfrm>
          <a:prstGeom prst="rect">
            <a:avLst/>
          </a:prstGeom>
          <a:noFill/>
        </p:spPr>
        <p:txBody>
          <a:bodyPr wrap="none" rtlCol="0">
            <a:spAutoFit/>
          </a:bodyPr>
          <a:lstStyle/>
          <a:p>
            <a:r>
              <a:rPr lang="fr-FR" sz="800" b="1" dirty="0" smtClean="0">
                <a:solidFill>
                  <a:srgbClr val="000000"/>
                </a:solidFill>
              </a:rPr>
              <a:t>Direction Générale </a:t>
            </a:r>
            <a:r>
              <a:rPr lang="fr-FR" sz="800" b="1" dirty="0">
                <a:solidFill>
                  <a:srgbClr val="000000"/>
                </a:solidFill>
              </a:rPr>
              <a:t>des </a:t>
            </a:r>
            <a:r>
              <a:rPr lang="fr-FR" sz="800" b="1" dirty="0" smtClean="0">
                <a:solidFill>
                  <a:srgbClr val="000000"/>
                </a:solidFill>
              </a:rPr>
              <a:t>Infrastructures</a:t>
            </a:r>
            <a:r>
              <a:rPr lang="fr-FR" sz="800" b="1" dirty="0">
                <a:solidFill>
                  <a:srgbClr val="000000"/>
                </a:solidFill>
              </a:rPr>
              <a:t>, des </a:t>
            </a:r>
            <a:r>
              <a:rPr lang="fr-FR" sz="800" b="1" dirty="0" smtClean="0">
                <a:solidFill>
                  <a:srgbClr val="000000"/>
                </a:solidFill>
              </a:rPr>
              <a:t>Transports </a:t>
            </a:r>
            <a:r>
              <a:rPr lang="fr-FR" sz="800" b="1" dirty="0">
                <a:solidFill>
                  <a:srgbClr val="000000"/>
                </a:solidFill>
              </a:rPr>
              <a:t>et </a:t>
            </a:r>
            <a:r>
              <a:rPr lang="fr-FR" sz="800" b="1" dirty="0" smtClean="0">
                <a:solidFill>
                  <a:srgbClr val="000000"/>
                </a:solidFill>
              </a:rPr>
              <a:t>des Mobilités</a:t>
            </a:r>
            <a:endParaRPr lang="fr-FR" sz="800" b="1" dirty="0">
              <a:solidFill>
                <a:srgbClr val="000000"/>
              </a:solidFill>
            </a:endParaRPr>
          </a:p>
        </p:txBody>
      </p:sp>
    </p:spTree>
    <p:extLst>
      <p:ext uri="{BB962C8B-B14F-4D97-AF65-F5344CB8AC3E}">
        <p14:creationId xmlns:p14="http://schemas.microsoft.com/office/powerpoint/2010/main" val="674637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6632" y="210856"/>
            <a:ext cx="8424000" cy="438312"/>
          </a:xfrm>
        </p:spPr>
        <p:txBody>
          <a:bodyPr/>
          <a:lstStyle/>
          <a:p>
            <a:r>
              <a:rPr lang="fr-FR" sz="2000" dirty="0">
                <a:solidFill>
                  <a:srgbClr val="000000"/>
                </a:solidFill>
                <a:latin typeface="Roboto Condensed"/>
              </a:rPr>
              <a:t>Les conférences régionales de la </a:t>
            </a:r>
            <a:r>
              <a:rPr lang="fr-FR" sz="2000" dirty="0" smtClean="0">
                <a:solidFill>
                  <a:srgbClr val="000000"/>
                </a:solidFill>
                <a:latin typeface="Roboto Condensed"/>
              </a:rPr>
              <a:t>logistique</a:t>
            </a:r>
            <a:br>
              <a:rPr lang="fr-FR" sz="2000" dirty="0" smtClean="0">
                <a:solidFill>
                  <a:srgbClr val="000000"/>
                </a:solidFill>
                <a:latin typeface="Roboto Condensed"/>
              </a:rPr>
            </a:br>
            <a:r>
              <a:rPr lang="fr-FR" sz="2000" dirty="0" smtClean="0">
                <a:solidFill>
                  <a:srgbClr val="000000"/>
                </a:solidFill>
                <a:latin typeface="Roboto Condensed"/>
              </a:rPr>
              <a:t>dates et chiffres clés </a:t>
            </a:r>
            <a:endParaRPr lang="fr-FR" sz="2000" dirty="0">
              <a:latin typeface="Marianne" panose="02000000000000000000" pitchFamily="50" charset="0"/>
            </a:endParaRPr>
          </a:p>
        </p:txBody>
      </p:sp>
      <p:sp>
        <p:nvSpPr>
          <p:cNvPr id="22" name="Espace réservé du numéro de diapositive 21"/>
          <p:cNvSpPr>
            <a:spLocks noGrp="1"/>
          </p:cNvSpPr>
          <p:nvPr>
            <p:ph type="sldNum" sz="quarter" idx="12"/>
          </p:nvPr>
        </p:nvSpPr>
        <p:spPr/>
        <p:txBody>
          <a:bodyPr/>
          <a:lstStyle/>
          <a:p>
            <a:fld id="{733122C9-A0B9-462F-8757-0847AD287B63}" type="slidenum">
              <a:rPr lang="en-US" smtClean="0">
                <a:latin typeface="Marianne" panose="02000000000000000000" pitchFamily="50" charset="0"/>
              </a:rPr>
              <a:pPr/>
              <a:t>3</a:t>
            </a:fld>
            <a:endParaRPr lang="en-US" dirty="0">
              <a:latin typeface="Marianne" panose="02000000000000000000" pitchFamily="50" charset="0"/>
            </a:endParaRPr>
          </a:p>
        </p:txBody>
      </p:sp>
      <p:sp>
        <p:nvSpPr>
          <p:cNvPr id="12" name="Espace réservé du contenu 11"/>
          <p:cNvSpPr txBox="1">
            <a:spLocks/>
          </p:cNvSpPr>
          <p:nvPr/>
        </p:nvSpPr>
        <p:spPr bwMode="gray">
          <a:xfrm>
            <a:off x="4972304" y="867361"/>
            <a:ext cx="3816424" cy="1148486"/>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baseline="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Aft>
                <a:spcPts val="0"/>
              </a:spcAft>
            </a:pPr>
            <a:r>
              <a:rPr lang="fr-FR" sz="1400" b="1" dirty="0" smtClean="0"/>
              <a:t>Les conférences régionales logistiques réunissent décideurs publics et privés :</a:t>
            </a:r>
          </a:p>
          <a:p>
            <a:pPr marL="285750" indent="-285750" algn="just">
              <a:spcAft>
                <a:spcPts val="0"/>
              </a:spcAft>
              <a:buFontTx/>
              <a:buChar char="-"/>
            </a:pPr>
            <a:r>
              <a:rPr lang="fr-FR" sz="1400" dirty="0" smtClean="0"/>
              <a:t>3 CRLOG en 2021 ;</a:t>
            </a:r>
          </a:p>
          <a:p>
            <a:pPr marL="285750" indent="-285750" algn="just">
              <a:spcAft>
                <a:spcPts val="0"/>
              </a:spcAft>
              <a:buFontTx/>
              <a:buChar char="-"/>
            </a:pPr>
            <a:r>
              <a:rPr lang="fr-FR" sz="1400" dirty="0" smtClean="0"/>
              <a:t>7 CRLOG en 2022 ;</a:t>
            </a:r>
          </a:p>
          <a:p>
            <a:pPr marL="285750" indent="-285750" algn="just">
              <a:spcAft>
                <a:spcPts val="0"/>
              </a:spcAft>
              <a:buFontTx/>
              <a:buChar char="-"/>
            </a:pPr>
            <a:r>
              <a:rPr lang="fr-FR" sz="1400" dirty="0" smtClean="0"/>
              <a:t>3 CRLOG programmées en 2023</a:t>
            </a:r>
          </a:p>
          <a:p>
            <a:pPr algn="just">
              <a:spcAft>
                <a:spcPts val="0"/>
              </a:spcAft>
            </a:pPr>
            <a:endParaRPr lang="fr-FR" sz="1400" dirty="0" smtClean="0"/>
          </a:p>
          <a:p>
            <a:pPr algn="just">
              <a:spcAft>
                <a:spcPts val="0"/>
              </a:spcAft>
            </a:pPr>
            <a:r>
              <a:rPr lang="fr-FR" sz="1400" dirty="0" smtClean="0"/>
              <a:t>Les conférences régionales se sont </a:t>
            </a:r>
            <a:r>
              <a:rPr lang="fr-FR" sz="1400" dirty="0" smtClean="0"/>
              <a:t>construites </a:t>
            </a:r>
            <a:r>
              <a:rPr lang="fr-FR" sz="1400" dirty="0" smtClean="0"/>
              <a:t>autour de </a:t>
            </a:r>
            <a:r>
              <a:rPr lang="fr-FR" sz="1400" b="1" dirty="0" smtClean="0"/>
              <a:t>28 ateliers thématiques </a:t>
            </a:r>
            <a:r>
              <a:rPr lang="fr-FR" sz="1400" dirty="0" smtClean="0"/>
              <a:t>pour passer de l’intérêt à la feuille de route et s’appuie sur </a:t>
            </a:r>
            <a:r>
              <a:rPr lang="fr-FR" sz="1400" b="1" dirty="0" smtClean="0"/>
              <a:t>14 études </a:t>
            </a:r>
            <a:r>
              <a:rPr lang="fr-FR" sz="1400" dirty="0" smtClean="0"/>
              <a:t>de partage de diagnostic et d’approfondissement d’actions, et la </a:t>
            </a:r>
            <a:r>
              <a:rPr lang="fr-FR" sz="1400" b="1" dirty="0" smtClean="0"/>
              <a:t>création d’un observatoire régional de la logistique en Ile-de-France</a:t>
            </a:r>
            <a:r>
              <a:rPr lang="fr-FR" sz="1400" dirty="0" smtClean="0"/>
              <a:t>.</a:t>
            </a:r>
          </a:p>
          <a:p>
            <a:pPr algn="just">
              <a:spcAft>
                <a:spcPts val="0"/>
              </a:spcAft>
            </a:pPr>
            <a:endParaRPr lang="fr-FR" sz="1400" dirty="0"/>
          </a:p>
          <a:p>
            <a:pPr algn="just">
              <a:spcAft>
                <a:spcPts val="0"/>
              </a:spcAft>
            </a:pPr>
            <a:r>
              <a:rPr lang="fr-FR" sz="1400" dirty="0" smtClean="0"/>
              <a:t>De fortes disparités dans la prise en compte des enjeux de fonciers dans le cadre de la politique de Zéro Artificialisation Nette. </a:t>
            </a:r>
          </a:p>
          <a:p>
            <a:pPr algn="just">
              <a:spcAft>
                <a:spcPts val="0"/>
              </a:spcAft>
            </a:pPr>
            <a:endParaRPr lang="fr-FR" sz="1400" dirty="0"/>
          </a:p>
          <a:p>
            <a:pPr algn="just">
              <a:spcAft>
                <a:spcPts val="0"/>
              </a:spcAft>
            </a:pPr>
            <a:endParaRPr lang="fr-FR" sz="1400" dirty="0"/>
          </a:p>
        </p:txBody>
      </p:sp>
      <p:sp>
        <p:nvSpPr>
          <p:cNvPr id="7" name="Espace réservé de la date 6"/>
          <p:cNvSpPr>
            <a:spLocks noGrp="1"/>
          </p:cNvSpPr>
          <p:nvPr>
            <p:ph type="dt" sz="half" idx="10"/>
          </p:nvPr>
        </p:nvSpPr>
        <p:spPr>
          <a:xfrm>
            <a:off x="7614000" y="4783500"/>
            <a:ext cx="1170000" cy="360000"/>
          </a:xfrm>
        </p:spPr>
        <p:txBody>
          <a:bodyPr/>
          <a:lstStyle/>
          <a:p>
            <a:pPr algn="r"/>
            <a:r>
              <a:rPr lang="en-US" cap="all" dirty="0" smtClean="0">
                <a:latin typeface="Marianne" panose="02000000000000000000" pitchFamily="50" charset="0"/>
              </a:rPr>
              <a:t>NOVEMBRE 2022</a:t>
            </a:r>
            <a:endParaRPr lang="en-US" cap="all" dirty="0">
              <a:latin typeface="Marianne" panose="02000000000000000000" pitchFamily="50" charset="0"/>
            </a:endParaRPr>
          </a:p>
        </p:txBody>
      </p:sp>
      <p:sp>
        <p:nvSpPr>
          <p:cNvPr id="8" name="Rectangle 7"/>
          <p:cNvSpPr/>
          <p:nvPr/>
        </p:nvSpPr>
        <p:spPr>
          <a:xfrm>
            <a:off x="360000" y="4836542"/>
            <a:ext cx="1835736" cy="215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288654" y="4855778"/>
            <a:ext cx="3672800" cy="215444"/>
          </a:xfrm>
          <a:prstGeom prst="rect">
            <a:avLst/>
          </a:prstGeom>
          <a:noFill/>
        </p:spPr>
        <p:txBody>
          <a:bodyPr wrap="none" rtlCol="0">
            <a:spAutoFit/>
          </a:bodyPr>
          <a:lstStyle/>
          <a:p>
            <a:r>
              <a:rPr lang="fr-FR" sz="800" b="1" dirty="0" smtClean="0">
                <a:solidFill>
                  <a:srgbClr val="000000"/>
                </a:solidFill>
              </a:rPr>
              <a:t>Direction Générale </a:t>
            </a:r>
            <a:r>
              <a:rPr lang="fr-FR" sz="800" b="1" dirty="0">
                <a:solidFill>
                  <a:srgbClr val="000000"/>
                </a:solidFill>
              </a:rPr>
              <a:t>des </a:t>
            </a:r>
            <a:r>
              <a:rPr lang="fr-FR" sz="800" b="1" dirty="0" smtClean="0">
                <a:solidFill>
                  <a:srgbClr val="000000"/>
                </a:solidFill>
              </a:rPr>
              <a:t>Infrastructures</a:t>
            </a:r>
            <a:r>
              <a:rPr lang="fr-FR" sz="800" b="1" dirty="0">
                <a:solidFill>
                  <a:srgbClr val="000000"/>
                </a:solidFill>
              </a:rPr>
              <a:t>, des </a:t>
            </a:r>
            <a:r>
              <a:rPr lang="fr-FR" sz="800" b="1" dirty="0" smtClean="0">
                <a:solidFill>
                  <a:srgbClr val="000000"/>
                </a:solidFill>
              </a:rPr>
              <a:t>Transports </a:t>
            </a:r>
            <a:r>
              <a:rPr lang="fr-FR" sz="800" b="1" dirty="0">
                <a:solidFill>
                  <a:srgbClr val="000000"/>
                </a:solidFill>
              </a:rPr>
              <a:t>et </a:t>
            </a:r>
            <a:r>
              <a:rPr lang="fr-FR" sz="800" b="1" dirty="0" smtClean="0">
                <a:solidFill>
                  <a:srgbClr val="000000"/>
                </a:solidFill>
              </a:rPr>
              <a:t>des Mobilités</a:t>
            </a:r>
            <a:endParaRPr lang="fr-FR" sz="800" b="1" dirty="0">
              <a:solidFill>
                <a:srgbClr val="000000"/>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987574"/>
            <a:ext cx="3948460" cy="3723878"/>
          </a:xfrm>
          <a:prstGeom prst="rect">
            <a:avLst/>
          </a:prstGeom>
        </p:spPr>
      </p:pic>
    </p:spTree>
    <p:extLst>
      <p:ext uri="{BB962C8B-B14F-4D97-AF65-F5344CB8AC3E}">
        <p14:creationId xmlns:p14="http://schemas.microsoft.com/office/powerpoint/2010/main" val="2010942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6632" y="210856"/>
            <a:ext cx="8424000" cy="438312"/>
          </a:xfrm>
        </p:spPr>
        <p:txBody>
          <a:bodyPr/>
          <a:lstStyle/>
          <a:p>
            <a:r>
              <a:rPr lang="fr-FR" sz="2000" dirty="0" smtClean="0">
                <a:solidFill>
                  <a:srgbClr val="000000"/>
                </a:solidFill>
                <a:latin typeface="Roboto Condensed"/>
              </a:rPr>
              <a:t>Perspectives 2023 </a:t>
            </a:r>
            <a:br>
              <a:rPr lang="fr-FR" sz="2000" dirty="0" smtClean="0">
                <a:solidFill>
                  <a:srgbClr val="000000"/>
                </a:solidFill>
                <a:latin typeface="Roboto Condensed"/>
              </a:rPr>
            </a:br>
            <a:r>
              <a:rPr lang="fr-FR" sz="2000" dirty="0" smtClean="0">
                <a:solidFill>
                  <a:srgbClr val="000000"/>
                </a:solidFill>
                <a:latin typeface="Roboto Condensed"/>
              </a:rPr>
              <a:t>Approfondissement sur le foncier </a:t>
            </a:r>
            <a:endParaRPr lang="fr-FR" sz="2000" dirty="0">
              <a:latin typeface="Marianne" panose="02000000000000000000" pitchFamily="50" charset="0"/>
            </a:endParaRPr>
          </a:p>
        </p:txBody>
      </p:sp>
      <p:sp>
        <p:nvSpPr>
          <p:cNvPr id="22" name="Espace réservé du numéro de diapositive 21"/>
          <p:cNvSpPr>
            <a:spLocks noGrp="1"/>
          </p:cNvSpPr>
          <p:nvPr>
            <p:ph type="sldNum" sz="quarter" idx="12"/>
          </p:nvPr>
        </p:nvSpPr>
        <p:spPr/>
        <p:txBody>
          <a:bodyPr/>
          <a:lstStyle/>
          <a:p>
            <a:fld id="{733122C9-A0B9-462F-8757-0847AD287B63}" type="slidenum">
              <a:rPr lang="en-US" smtClean="0">
                <a:latin typeface="Marianne" panose="02000000000000000000" pitchFamily="50" charset="0"/>
              </a:rPr>
              <a:pPr/>
              <a:t>4</a:t>
            </a:fld>
            <a:endParaRPr lang="en-US" dirty="0">
              <a:latin typeface="Marianne" panose="02000000000000000000" pitchFamily="50" charset="0"/>
            </a:endParaRPr>
          </a:p>
        </p:txBody>
      </p:sp>
      <p:sp>
        <p:nvSpPr>
          <p:cNvPr id="12" name="Espace réservé du contenu 11"/>
          <p:cNvSpPr txBox="1">
            <a:spLocks/>
          </p:cNvSpPr>
          <p:nvPr/>
        </p:nvSpPr>
        <p:spPr bwMode="gray">
          <a:xfrm>
            <a:off x="363736" y="1275606"/>
            <a:ext cx="8424000" cy="3242046"/>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baseline="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Aft>
                <a:spcPts val="0"/>
              </a:spcAft>
            </a:pPr>
            <a:r>
              <a:rPr lang="fr-FR" sz="1600" dirty="0"/>
              <a:t>Les remontées des conférences régionales sur la logistique ont mis en avant un manque de données disponibles et d'études de références pour construire une politique de foncier logistique adapté à chaque territoire. </a:t>
            </a:r>
            <a:endParaRPr lang="fr-FR" sz="1600" dirty="0" smtClean="0"/>
          </a:p>
          <a:p>
            <a:pPr algn="just">
              <a:spcAft>
                <a:spcPts val="0"/>
              </a:spcAft>
            </a:pPr>
            <a:endParaRPr lang="fr-FR" sz="1600" dirty="0"/>
          </a:p>
          <a:p>
            <a:pPr algn="just">
              <a:spcAft>
                <a:spcPts val="0"/>
              </a:spcAft>
            </a:pPr>
            <a:r>
              <a:rPr lang="fr-FR" sz="1600" dirty="0" smtClean="0"/>
              <a:t>Pour </a:t>
            </a:r>
            <a:r>
              <a:rPr lang="fr-FR" sz="1600" dirty="0"/>
              <a:t>permettre de faire progresser les territoires sur ces questions, la mission fret et logistique de la DGITM a lancé un appel à proposition d'études dans le cadre du guichet unique </a:t>
            </a:r>
            <a:r>
              <a:rPr lang="fr-FR" sz="1600" dirty="0" smtClean="0"/>
              <a:t>transport.</a:t>
            </a:r>
          </a:p>
          <a:p>
            <a:pPr algn="just">
              <a:spcAft>
                <a:spcPts val="0"/>
              </a:spcAft>
            </a:pPr>
            <a:endParaRPr lang="fr-FR" sz="1600" dirty="0"/>
          </a:p>
          <a:p>
            <a:pPr algn="just">
              <a:spcAft>
                <a:spcPts val="0"/>
              </a:spcAft>
            </a:pPr>
            <a:r>
              <a:rPr lang="fr-FR" sz="1600" dirty="0" smtClean="0"/>
              <a:t>L’appel à proposition d’études est ouvert jusqu’au 15 janvier 2023 auprès de votre DREAL.</a:t>
            </a:r>
            <a:endParaRPr lang="fr-FR" sz="1400" dirty="0" smtClean="0"/>
          </a:p>
        </p:txBody>
      </p:sp>
      <p:sp>
        <p:nvSpPr>
          <p:cNvPr id="7" name="Espace réservé de la date 6"/>
          <p:cNvSpPr>
            <a:spLocks noGrp="1"/>
          </p:cNvSpPr>
          <p:nvPr>
            <p:ph type="dt" sz="half" idx="10"/>
          </p:nvPr>
        </p:nvSpPr>
        <p:spPr>
          <a:xfrm>
            <a:off x="7614000" y="4783500"/>
            <a:ext cx="1170000" cy="360000"/>
          </a:xfrm>
        </p:spPr>
        <p:txBody>
          <a:bodyPr/>
          <a:lstStyle/>
          <a:p>
            <a:pPr algn="r"/>
            <a:r>
              <a:rPr lang="en-US" cap="all" dirty="0" smtClean="0">
                <a:latin typeface="Marianne" panose="02000000000000000000" pitchFamily="50" charset="0"/>
              </a:rPr>
              <a:t>NOVEMBRE 2022</a:t>
            </a:r>
            <a:endParaRPr lang="en-US" cap="all" dirty="0">
              <a:latin typeface="Marianne" panose="02000000000000000000" pitchFamily="50" charset="0"/>
            </a:endParaRPr>
          </a:p>
        </p:txBody>
      </p:sp>
      <p:sp>
        <p:nvSpPr>
          <p:cNvPr id="8" name="Rectangle 7"/>
          <p:cNvSpPr/>
          <p:nvPr/>
        </p:nvSpPr>
        <p:spPr>
          <a:xfrm>
            <a:off x="360000" y="4836542"/>
            <a:ext cx="1835736" cy="215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288654" y="4855778"/>
            <a:ext cx="3672800" cy="215444"/>
          </a:xfrm>
          <a:prstGeom prst="rect">
            <a:avLst/>
          </a:prstGeom>
          <a:noFill/>
        </p:spPr>
        <p:txBody>
          <a:bodyPr wrap="none" rtlCol="0">
            <a:spAutoFit/>
          </a:bodyPr>
          <a:lstStyle/>
          <a:p>
            <a:r>
              <a:rPr lang="fr-FR" sz="800" b="1" dirty="0" smtClean="0">
                <a:solidFill>
                  <a:srgbClr val="000000"/>
                </a:solidFill>
              </a:rPr>
              <a:t>Direction Générale </a:t>
            </a:r>
            <a:r>
              <a:rPr lang="fr-FR" sz="800" b="1" dirty="0">
                <a:solidFill>
                  <a:srgbClr val="000000"/>
                </a:solidFill>
              </a:rPr>
              <a:t>des </a:t>
            </a:r>
            <a:r>
              <a:rPr lang="fr-FR" sz="800" b="1" dirty="0" smtClean="0">
                <a:solidFill>
                  <a:srgbClr val="000000"/>
                </a:solidFill>
              </a:rPr>
              <a:t>Infrastructures</a:t>
            </a:r>
            <a:r>
              <a:rPr lang="fr-FR" sz="800" b="1" dirty="0">
                <a:solidFill>
                  <a:srgbClr val="000000"/>
                </a:solidFill>
              </a:rPr>
              <a:t>, des </a:t>
            </a:r>
            <a:r>
              <a:rPr lang="fr-FR" sz="800" b="1" dirty="0" smtClean="0">
                <a:solidFill>
                  <a:srgbClr val="000000"/>
                </a:solidFill>
              </a:rPr>
              <a:t>Transports </a:t>
            </a:r>
            <a:r>
              <a:rPr lang="fr-FR" sz="800" b="1" dirty="0">
                <a:solidFill>
                  <a:srgbClr val="000000"/>
                </a:solidFill>
              </a:rPr>
              <a:t>et </a:t>
            </a:r>
            <a:r>
              <a:rPr lang="fr-FR" sz="800" b="1" dirty="0" smtClean="0">
                <a:solidFill>
                  <a:srgbClr val="000000"/>
                </a:solidFill>
              </a:rPr>
              <a:t>des Mobilités</a:t>
            </a:r>
            <a:endParaRPr lang="fr-FR" sz="800" b="1" dirty="0">
              <a:solidFill>
                <a:srgbClr val="000000"/>
              </a:solidFill>
            </a:endParaRPr>
          </a:p>
        </p:txBody>
      </p:sp>
    </p:spTree>
    <p:extLst>
      <p:ext uri="{BB962C8B-B14F-4D97-AF65-F5344CB8AC3E}">
        <p14:creationId xmlns:p14="http://schemas.microsoft.com/office/powerpoint/2010/main" val="2720870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177" y="2067694"/>
            <a:ext cx="8424000" cy="1008112"/>
          </a:xfrm>
        </p:spPr>
        <p:txBody>
          <a:bodyPr/>
          <a:lstStyle/>
          <a:p>
            <a:pPr algn="ctr"/>
            <a:r>
              <a:rPr lang="fr-FR" sz="2000" dirty="0" smtClean="0">
                <a:latin typeface="Marianne" panose="02000000000000000000" pitchFamily="50" charset="0"/>
              </a:rPr>
              <a:t>Merci de votre attention</a:t>
            </a:r>
            <a:endParaRPr lang="fr-FR" sz="1600" b="0" dirty="0">
              <a:latin typeface="Marianne" panose="02000000000000000000" pitchFamily="50" charset="0"/>
            </a:endParaRPr>
          </a:p>
        </p:txBody>
      </p:sp>
      <p:sp>
        <p:nvSpPr>
          <p:cNvPr id="22" name="Espace réservé du numéro de diapositive 21"/>
          <p:cNvSpPr>
            <a:spLocks noGrp="1"/>
          </p:cNvSpPr>
          <p:nvPr>
            <p:ph type="sldNum" sz="quarter" idx="12"/>
          </p:nvPr>
        </p:nvSpPr>
        <p:spPr/>
        <p:txBody>
          <a:bodyPr/>
          <a:lstStyle/>
          <a:p>
            <a:fld id="{733122C9-A0B9-462F-8757-0847AD287B63}" type="slidenum">
              <a:rPr lang="en-US" smtClean="0">
                <a:latin typeface="Marianne" panose="02000000000000000000" pitchFamily="50" charset="0"/>
              </a:rPr>
              <a:pPr/>
              <a:t>5</a:t>
            </a:fld>
            <a:endParaRPr lang="en-US" dirty="0">
              <a:latin typeface="Marianne" panose="02000000000000000000" pitchFamily="50" charset="0"/>
            </a:endParaRPr>
          </a:p>
        </p:txBody>
      </p:sp>
      <p:sp>
        <p:nvSpPr>
          <p:cNvPr id="8" name="Rectangle 7"/>
          <p:cNvSpPr/>
          <p:nvPr/>
        </p:nvSpPr>
        <p:spPr>
          <a:xfrm>
            <a:off x="360000" y="4836542"/>
            <a:ext cx="1835736" cy="215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288654" y="4855778"/>
            <a:ext cx="3672800" cy="215444"/>
          </a:xfrm>
          <a:prstGeom prst="rect">
            <a:avLst/>
          </a:prstGeom>
          <a:noFill/>
        </p:spPr>
        <p:txBody>
          <a:bodyPr wrap="none" rtlCol="0">
            <a:spAutoFit/>
          </a:bodyPr>
          <a:lstStyle/>
          <a:p>
            <a:r>
              <a:rPr lang="fr-FR" sz="800" b="1" dirty="0" smtClean="0">
                <a:solidFill>
                  <a:srgbClr val="000000"/>
                </a:solidFill>
              </a:rPr>
              <a:t>Direction Générale </a:t>
            </a:r>
            <a:r>
              <a:rPr lang="fr-FR" sz="800" b="1" dirty="0">
                <a:solidFill>
                  <a:srgbClr val="000000"/>
                </a:solidFill>
              </a:rPr>
              <a:t>des </a:t>
            </a:r>
            <a:r>
              <a:rPr lang="fr-FR" sz="800" b="1" dirty="0" smtClean="0">
                <a:solidFill>
                  <a:srgbClr val="000000"/>
                </a:solidFill>
              </a:rPr>
              <a:t>Infrastructures</a:t>
            </a:r>
            <a:r>
              <a:rPr lang="fr-FR" sz="800" b="1" dirty="0">
                <a:solidFill>
                  <a:srgbClr val="000000"/>
                </a:solidFill>
              </a:rPr>
              <a:t>, des </a:t>
            </a:r>
            <a:r>
              <a:rPr lang="fr-FR" sz="800" b="1" dirty="0" smtClean="0">
                <a:solidFill>
                  <a:srgbClr val="000000"/>
                </a:solidFill>
              </a:rPr>
              <a:t>Transports </a:t>
            </a:r>
            <a:r>
              <a:rPr lang="fr-FR" sz="800" b="1" dirty="0">
                <a:solidFill>
                  <a:srgbClr val="000000"/>
                </a:solidFill>
              </a:rPr>
              <a:t>et </a:t>
            </a:r>
            <a:r>
              <a:rPr lang="fr-FR" sz="800" b="1" dirty="0" smtClean="0">
                <a:solidFill>
                  <a:srgbClr val="000000"/>
                </a:solidFill>
              </a:rPr>
              <a:t>des mobilités</a:t>
            </a:r>
            <a:endParaRPr lang="fr-FR" sz="800" b="1" dirty="0">
              <a:solidFill>
                <a:srgbClr val="000000"/>
              </a:solidFill>
            </a:endParaRPr>
          </a:p>
        </p:txBody>
      </p:sp>
      <p:sp>
        <p:nvSpPr>
          <p:cNvPr id="10" name="Espace réservé de la date 6"/>
          <p:cNvSpPr>
            <a:spLocks noGrp="1"/>
          </p:cNvSpPr>
          <p:nvPr>
            <p:ph type="dt" sz="half" idx="10"/>
          </p:nvPr>
        </p:nvSpPr>
        <p:spPr>
          <a:xfrm>
            <a:off x="7614000" y="4783500"/>
            <a:ext cx="1170000" cy="360000"/>
          </a:xfrm>
        </p:spPr>
        <p:txBody>
          <a:bodyPr/>
          <a:lstStyle/>
          <a:p>
            <a:pPr algn="r"/>
            <a:r>
              <a:rPr lang="en-US" cap="all" dirty="0">
                <a:latin typeface="Marianne" panose="02000000000000000000" pitchFamily="50" charset="0"/>
              </a:rPr>
              <a:t>OCTOBRE </a:t>
            </a:r>
            <a:r>
              <a:rPr lang="en-US" cap="all" dirty="0" smtClean="0">
                <a:latin typeface="Marianne" panose="02000000000000000000" pitchFamily="50" charset="0"/>
              </a:rPr>
              <a:t>2022</a:t>
            </a:r>
            <a:endParaRPr lang="en-US" cap="all" dirty="0">
              <a:latin typeface="Marianne" panose="02000000000000000000" pitchFamily="50" charset="0"/>
            </a:endParaRPr>
          </a:p>
        </p:txBody>
      </p:sp>
    </p:spTree>
    <p:extLst>
      <p:ext uri="{BB962C8B-B14F-4D97-AF65-F5344CB8AC3E}">
        <p14:creationId xmlns:p14="http://schemas.microsoft.com/office/powerpoint/2010/main" val="3604789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GOUVERNEMENT">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gouvernement_marianne" id="{307D1C89-B296-4882-8ECC-2BD1C6821949}" vid="{B53EA17D-A77A-459E-979D-FA962BE9015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ppt_gouvernement_arial</Template>
  <TotalTime>15940</TotalTime>
  <Words>907</Words>
  <Application>Microsoft Office PowerPoint</Application>
  <PresentationFormat>Affichage à l'écran (16:9)</PresentationFormat>
  <Paragraphs>83</Paragraphs>
  <Slides>5</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Marianne</vt:lpstr>
      <vt:lpstr>Roboto Condensed</vt:lpstr>
      <vt:lpstr>GOUVERNEMENT</vt:lpstr>
      <vt:lpstr>Présentation PowerPoint</vt:lpstr>
      <vt:lpstr>Les conférences régionales de la logistique lieux de territorialisation des enjeux  et d’articulation des politiques</vt:lpstr>
      <vt:lpstr>Les conférences régionales de la logistique dates et chiffres clés </vt:lpstr>
      <vt:lpstr>Perspectives 2023  Approfondissement sur le foncier </vt:lpstr>
      <vt:lpstr>Merci de votre attention</vt:lpstr>
    </vt:vector>
  </TitlesOfParts>
  <Manager>Client</Manager>
  <Company>Secrétariat Général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GARZARO Laura</dc:creator>
  <cp:lastModifiedBy>VALERE Xavier-Yves</cp:lastModifiedBy>
  <cp:revision>856</cp:revision>
  <cp:lastPrinted>2020-07-16T12:46:01Z</cp:lastPrinted>
  <dcterms:created xsi:type="dcterms:W3CDTF">2020-03-06T09:47:41Z</dcterms:created>
  <dcterms:modified xsi:type="dcterms:W3CDTF">2022-11-22T16:50:29Z</dcterms:modified>
</cp:coreProperties>
</file>