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73" r:id="rId3"/>
    <p:sldId id="274" r:id="rId4"/>
    <p:sldId id="10012" r:id="rId5"/>
    <p:sldId id="10013" r:id="rId6"/>
    <p:sldId id="10016" r:id="rId7"/>
    <p:sldId id="10019" r:id="rId8"/>
    <p:sldId id="10014" r:id="rId9"/>
    <p:sldId id="261" r:id="rId10"/>
    <p:sldId id="1013" r:id="rId11"/>
    <p:sldId id="286" r:id="rId12"/>
    <p:sldId id="284" r:id="rId13"/>
    <p:sldId id="1003" r:id="rId14"/>
    <p:sldId id="10022" r:id="rId15"/>
    <p:sldId id="10025" r:id="rId16"/>
    <p:sldId id="10026" r:id="rId17"/>
    <p:sldId id="289" r:id="rId18"/>
    <p:sldId id="282" r:id="rId19"/>
    <p:sldId id="10018" r:id="rId20"/>
    <p:sldId id="10023" r:id="rId21"/>
    <p:sldId id="10024" r:id="rId2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a Wiederer" initials="CW" lastIdx="0" clrIdx="0">
    <p:extLst>
      <p:ext uri="{19B8F6BF-5375-455C-9EA6-DF929625EA0E}">
        <p15:presenceInfo xmlns:p15="http://schemas.microsoft.com/office/powerpoint/2012/main" userId="S-1-5-21-88094858-919529-1617787245-430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243E86-A0CC-C94C-BCA3-E7471ED27975}" v="104" dt="2022-11-22T18:25:22.169"/>
    <p1510:client id="{CF6B63E5-72EA-CD44-B521-1ABB9AB85321}" v="477" dt="2022-11-23T11:43:52.6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415" autoAdjust="0"/>
  </p:normalViewPr>
  <p:slideViewPr>
    <p:cSldViewPr snapToGrid="0">
      <p:cViewPr varScale="1">
        <p:scale>
          <a:sx n="105" d="100"/>
          <a:sy n="105" d="100"/>
        </p:scale>
        <p:origin x="376" y="176"/>
      </p:cViewPr>
      <p:guideLst/>
    </p:cSldViewPr>
  </p:slideViewPr>
  <p:outlineViewPr>
    <p:cViewPr>
      <p:scale>
        <a:sx n="33" d="100"/>
        <a:sy n="33" d="100"/>
      </p:scale>
      <p:origin x="0" y="-15640"/>
    </p:cViewPr>
  </p:outlineViewPr>
  <p:notesTextViewPr>
    <p:cViewPr>
      <p:scale>
        <a:sx n="1" d="1"/>
        <a:sy n="1" d="1"/>
      </p:scale>
      <p:origin x="0" y="0"/>
    </p:cViewPr>
  </p:notesTextViewPr>
  <p:sorterViewPr>
    <p:cViewPr>
      <p:scale>
        <a:sx n="76" d="100"/>
        <a:sy n="76" d="100"/>
      </p:scale>
      <p:origin x="0" y="-115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 ARVIS" userId="42d24b42bd4064f4" providerId="LiveId" clId="{CF6B63E5-72EA-CD44-B521-1ABB9AB85321}"/>
    <pc:docChg chg="custSel addSld delSld modSld">
      <pc:chgData name="Jean ARVIS" userId="42d24b42bd4064f4" providerId="LiveId" clId="{CF6B63E5-72EA-CD44-B521-1ABB9AB85321}" dt="2022-11-23T11:45:53.987" v="6693" actId="20577"/>
      <pc:docMkLst>
        <pc:docMk/>
      </pc:docMkLst>
      <pc:sldChg chg="addSp modSp mod">
        <pc:chgData name="Jean ARVIS" userId="42d24b42bd4064f4" providerId="LiveId" clId="{CF6B63E5-72EA-CD44-B521-1ABB9AB85321}" dt="2022-11-23T11:45:11.787" v="6670" actId="20577"/>
        <pc:sldMkLst>
          <pc:docMk/>
          <pc:sldMk cId="0" sldId="257"/>
        </pc:sldMkLst>
        <pc:spChg chg="mod">
          <ac:chgData name="Jean ARVIS" userId="42d24b42bd4064f4" providerId="LiveId" clId="{CF6B63E5-72EA-CD44-B521-1ABB9AB85321}" dt="2022-11-23T00:59:51.783" v="4843" actId="790"/>
          <ac:spMkLst>
            <pc:docMk/>
            <pc:sldMk cId="0" sldId="257"/>
            <ac:spMk id="2" creationId="{00000000-0000-0000-0000-000000000000}"/>
          </ac:spMkLst>
        </pc:spChg>
        <pc:spChg chg="mod">
          <ac:chgData name="Jean ARVIS" userId="42d24b42bd4064f4" providerId="LiveId" clId="{CF6B63E5-72EA-CD44-B521-1ABB9AB85321}" dt="2022-11-23T11:45:07.527" v="6668" actId="20577"/>
          <ac:spMkLst>
            <pc:docMk/>
            <pc:sldMk cId="0" sldId="257"/>
            <ac:spMk id="3" creationId="{1E4C1EAF-9AF4-4D28-8F53-6D894AD60D9D}"/>
          </ac:spMkLst>
        </pc:spChg>
        <pc:spChg chg="mod">
          <ac:chgData name="Jean ARVIS" userId="42d24b42bd4064f4" providerId="LiveId" clId="{CF6B63E5-72EA-CD44-B521-1ABB9AB85321}" dt="2022-11-23T11:45:11.787" v="6670" actId="20577"/>
          <ac:spMkLst>
            <pc:docMk/>
            <pc:sldMk cId="0" sldId="257"/>
            <ac:spMk id="4" creationId="{D910C57D-6430-432F-ADAD-4BD7396E9E48}"/>
          </ac:spMkLst>
        </pc:spChg>
        <pc:picChg chg="add mod">
          <ac:chgData name="Jean ARVIS" userId="42d24b42bd4064f4" providerId="LiveId" clId="{CF6B63E5-72EA-CD44-B521-1ABB9AB85321}" dt="2022-11-23T11:44:06.256" v="6605" actId="1076"/>
          <ac:picMkLst>
            <pc:docMk/>
            <pc:sldMk cId="0" sldId="257"/>
            <ac:picMk id="6" creationId="{3719D8F8-675B-F1E4-CBDC-E84821D3F5DB}"/>
          </ac:picMkLst>
        </pc:picChg>
      </pc:sldChg>
      <pc:sldChg chg="modSp mod">
        <pc:chgData name="Jean ARVIS" userId="42d24b42bd4064f4" providerId="LiveId" clId="{CF6B63E5-72EA-CD44-B521-1ABB9AB85321}" dt="2022-11-23T01:04:16.659" v="4873" actId="790"/>
        <pc:sldMkLst>
          <pc:docMk/>
          <pc:sldMk cId="1212984683" sldId="261"/>
        </pc:sldMkLst>
        <pc:spChg chg="mod">
          <ac:chgData name="Jean ARVIS" userId="42d24b42bd4064f4" providerId="LiveId" clId="{CF6B63E5-72EA-CD44-B521-1ABB9AB85321}" dt="2022-11-22T23:31:44.898" v="1039" actId="20577"/>
          <ac:spMkLst>
            <pc:docMk/>
            <pc:sldMk cId="1212984683" sldId="261"/>
            <ac:spMk id="2" creationId="{00000000-0000-0000-0000-000000000000}"/>
          </ac:spMkLst>
        </pc:spChg>
        <pc:graphicFrameChg chg="mod modGraphic">
          <ac:chgData name="Jean ARVIS" userId="42d24b42bd4064f4" providerId="LiveId" clId="{CF6B63E5-72EA-CD44-B521-1ABB9AB85321}" dt="2022-11-23T01:04:16.659" v="4873" actId="790"/>
          <ac:graphicFrameMkLst>
            <pc:docMk/>
            <pc:sldMk cId="1212984683" sldId="261"/>
            <ac:graphicFrameMk id="5" creationId="{E197AC19-4F2A-48DA-8ABF-5BDBA017867E}"/>
          </ac:graphicFrameMkLst>
        </pc:graphicFrameChg>
      </pc:sldChg>
      <pc:sldChg chg="modSp">
        <pc:chgData name="Jean ARVIS" userId="42d24b42bd4064f4" providerId="LiveId" clId="{CF6B63E5-72EA-CD44-B521-1ABB9AB85321}" dt="2022-11-23T00:54:26.244" v="4662" actId="20577"/>
        <pc:sldMkLst>
          <pc:docMk/>
          <pc:sldMk cId="2764610009" sldId="273"/>
        </pc:sldMkLst>
        <pc:graphicFrameChg chg="mod">
          <ac:chgData name="Jean ARVIS" userId="42d24b42bd4064f4" providerId="LiveId" clId="{CF6B63E5-72EA-CD44-B521-1ABB9AB85321}" dt="2022-11-23T00:54:26.244" v="4662" actId="20577"/>
          <ac:graphicFrameMkLst>
            <pc:docMk/>
            <pc:sldMk cId="2764610009" sldId="273"/>
            <ac:graphicFrameMk id="5" creationId="{7A72A84B-8947-4174-934C-6D90E2E25195}"/>
          </ac:graphicFrameMkLst>
        </pc:graphicFrameChg>
      </pc:sldChg>
      <pc:sldChg chg="modSp mod">
        <pc:chgData name="Jean ARVIS" userId="42d24b42bd4064f4" providerId="LiveId" clId="{CF6B63E5-72EA-CD44-B521-1ABB9AB85321}" dt="2022-11-23T00:54:36.635" v="4673" actId="20577"/>
        <pc:sldMkLst>
          <pc:docMk/>
          <pc:sldMk cId="3262534685" sldId="274"/>
        </pc:sldMkLst>
        <pc:spChg chg="mod">
          <ac:chgData name="Jean ARVIS" userId="42d24b42bd4064f4" providerId="LiveId" clId="{CF6B63E5-72EA-CD44-B521-1ABB9AB85321}" dt="2022-11-23T00:54:36.635" v="4673" actId="20577"/>
          <ac:spMkLst>
            <pc:docMk/>
            <pc:sldMk cId="3262534685" sldId="274"/>
            <ac:spMk id="2" creationId="{9CC9886D-7195-8A40-AF97-9D542CF9E61F}"/>
          </ac:spMkLst>
        </pc:spChg>
      </pc:sldChg>
      <pc:sldChg chg="modSp mod">
        <pc:chgData name="Jean ARVIS" userId="42d24b42bd4064f4" providerId="LiveId" clId="{CF6B63E5-72EA-CD44-B521-1ABB9AB85321}" dt="2022-11-23T00:13:28.918" v="3574" actId="27636"/>
        <pc:sldMkLst>
          <pc:docMk/>
          <pc:sldMk cId="104783967" sldId="282"/>
        </pc:sldMkLst>
        <pc:spChg chg="mod">
          <ac:chgData name="Jean ARVIS" userId="42d24b42bd4064f4" providerId="LiveId" clId="{CF6B63E5-72EA-CD44-B521-1ABB9AB85321}" dt="2022-11-23T00:13:28.918" v="3574" actId="27636"/>
          <ac:spMkLst>
            <pc:docMk/>
            <pc:sldMk cId="104783967" sldId="282"/>
            <ac:spMk id="2" creationId="{4F3F1EE8-F72C-8C4D-B5B1-53EDAA632F4C}"/>
          </ac:spMkLst>
        </pc:spChg>
        <pc:graphicFrameChg chg="mod">
          <ac:chgData name="Jean ARVIS" userId="42d24b42bd4064f4" providerId="LiveId" clId="{CF6B63E5-72EA-CD44-B521-1ABB9AB85321}" dt="2022-11-23T00:13:15.628" v="3567" actId="20577"/>
          <ac:graphicFrameMkLst>
            <pc:docMk/>
            <pc:sldMk cId="104783967" sldId="282"/>
            <ac:graphicFrameMk id="5" creationId="{D84BBC8A-56EF-4748-8B21-16730DC24520}"/>
          </ac:graphicFrameMkLst>
        </pc:graphicFrameChg>
      </pc:sldChg>
      <pc:sldChg chg="modSp mod">
        <pc:chgData name="Jean ARVIS" userId="42d24b42bd4064f4" providerId="LiveId" clId="{CF6B63E5-72EA-CD44-B521-1ABB9AB85321}" dt="2022-11-23T01:07:13.345" v="4955" actId="313"/>
        <pc:sldMkLst>
          <pc:docMk/>
          <pc:sldMk cId="127040672" sldId="284"/>
        </pc:sldMkLst>
        <pc:spChg chg="mod">
          <ac:chgData name="Jean ARVIS" userId="42d24b42bd4064f4" providerId="LiveId" clId="{CF6B63E5-72EA-CD44-B521-1ABB9AB85321}" dt="2022-11-23T01:06:03.811" v="4941" actId="790"/>
          <ac:spMkLst>
            <pc:docMk/>
            <pc:sldMk cId="127040672" sldId="284"/>
            <ac:spMk id="2" creationId="{893E0F83-358E-6C42-8834-0180AC01F290}"/>
          </ac:spMkLst>
        </pc:spChg>
        <pc:graphicFrameChg chg="mod">
          <ac:chgData name="Jean ARVIS" userId="42d24b42bd4064f4" providerId="LiveId" clId="{CF6B63E5-72EA-CD44-B521-1ABB9AB85321}" dt="2022-11-23T01:07:13.345" v="4955" actId="313"/>
          <ac:graphicFrameMkLst>
            <pc:docMk/>
            <pc:sldMk cId="127040672" sldId="284"/>
            <ac:graphicFrameMk id="5" creationId="{EAA8A117-63F1-47AB-B408-B2BE1312D7B0}"/>
          </ac:graphicFrameMkLst>
        </pc:graphicFrameChg>
      </pc:sldChg>
      <pc:sldChg chg="modSp mod">
        <pc:chgData name="Jean ARVIS" userId="42d24b42bd4064f4" providerId="LiveId" clId="{CF6B63E5-72EA-CD44-B521-1ABB9AB85321}" dt="2022-11-22T23:52:05.227" v="1609" actId="313"/>
        <pc:sldMkLst>
          <pc:docMk/>
          <pc:sldMk cId="1947357350" sldId="286"/>
        </pc:sldMkLst>
        <pc:spChg chg="mod">
          <ac:chgData name="Jean ARVIS" userId="42d24b42bd4064f4" providerId="LiveId" clId="{CF6B63E5-72EA-CD44-B521-1ABB9AB85321}" dt="2022-11-22T23:52:05.227" v="1609" actId="313"/>
          <ac:spMkLst>
            <pc:docMk/>
            <pc:sldMk cId="1947357350" sldId="286"/>
            <ac:spMk id="2" creationId="{01442CDD-34E9-7748-9B69-7FA28291A5EC}"/>
          </ac:spMkLst>
        </pc:spChg>
      </pc:sldChg>
      <pc:sldChg chg="modSp mod">
        <pc:chgData name="Jean ARVIS" userId="42d24b42bd4064f4" providerId="LiveId" clId="{CF6B63E5-72EA-CD44-B521-1ABB9AB85321}" dt="2022-11-23T01:08:25.150" v="4964" actId="790"/>
        <pc:sldMkLst>
          <pc:docMk/>
          <pc:sldMk cId="1198660489" sldId="289"/>
        </pc:sldMkLst>
        <pc:spChg chg="mod">
          <ac:chgData name="Jean ARVIS" userId="42d24b42bd4064f4" providerId="LiveId" clId="{CF6B63E5-72EA-CD44-B521-1ABB9AB85321}" dt="2022-11-22T23:52:31.851" v="1610" actId="6549"/>
          <ac:spMkLst>
            <pc:docMk/>
            <pc:sldMk cId="1198660489" sldId="289"/>
            <ac:spMk id="2" creationId="{44EDC3AE-A8C1-2446-AFBB-E5FA60A30D11}"/>
          </ac:spMkLst>
        </pc:spChg>
        <pc:graphicFrameChg chg="mod modGraphic">
          <ac:chgData name="Jean ARVIS" userId="42d24b42bd4064f4" providerId="LiveId" clId="{CF6B63E5-72EA-CD44-B521-1ABB9AB85321}" dt="2022-11-23T01:08:25.150" v="4964" actId="790"/>
          <ac:graphicFrameMkLst>
            <pc:docMk/>
            <pc:sldMk cId="1198660489" sldId="289"/>
            <ac:graphicFrameMk id="4" creationId="{6B928888-A773-2E4D-B8C9-266907D8EB46}"/>
          </ac:graphicFrameMkLst>
        </pc:graphicFrameChg>
      </pc:sldChg>
      <pc:sldChg chg="modSp mod">
        <pc:chgData name="Jean ARVIS" userId="42d24b42bd4064f4" providerId="LiveId" clId="{CF6B63E5-72EA-CD44-B521-1ABB9AB85321}" dt="2022-11-23T01:07:51.543" v="4961" actId="790"/>
        <pc:sldMkLst>
          <pc:docMk/>
          <pc:sldMk cId="622801908" sldId="1003"/>
        </pc:sldMkLst>
        <pc:spChg chg="mod">
          <ac:chgData name="Jean ARVIS" userId="42d24b42bd4064f4" providerId="LiveId" clId="{CF6B63E5-72EA-CD44-B521-1ABB9AB85321}" dt="2022-11-22T23:55:39.619" v="1746" actId="27636"/>
          <ac:spMkLst>
            <pc:docMk/>
            <pc:sldMk cId="622801908" sldId="1003"/>
            <ac:spMk id="2" creationId="{00000000-0000-0000-0000-000000000000}"/>
          </ac:spMkLst>
        </pc:spChg>
        <pc:spChg chg="mod">
          <ac:chgData name="Jean ARVIS" userId="42d24b42bd4064f4" providerId="LiveId" clId="{CF6B63E5-72EA-CD44-B521-1ABB9AB85321}" dt="2022-11-23T01:07:31.053" v="4958" actId="27636"/>
          <ac:spMkLst>
            <pc:docMk/>
            <pc:sldMk cId="622801908" sldId="1003"/>
            <ac:spMk id="3" creationId="{00000000-0000-0000-0000-000000000000}"/>
          </ac:spMkLst>
        </pc:spChg>
        <pc:spChg chg="mod">
          <ac:chgData name="Jean ARVIS" userId="42d24b42bd4064f4" providerId="LiveId" clId="{CF6B63E5-72EA-CD44-B521-1ABB9AB85321}" dt="2022-11-23T01:07:51.543" v="4961" actId="790"/>
          <ac:spMkLst>
            <pc:docMk/>
            <pc:sldMk cId="622801908" sldId="1003"/>
            <ac:spMk id="23" creationId="{5D97EC3E-B9DD-435F-A681-63B68F7B61BB}"/>
          </ac:spMkLst>
        </pc:spChg>
      </pc:sldChg>
      <pc:sldChg chg="modSp mod">
        <pc:chgData name="Jean ARVIS" userId="42d24b42bd4064f4" providerId="LiveId" clId="{CF6B63E5-72EA-CD44-B521-1ABB9AB85321}" dt="2022-11-23T01:05:43.289" v="4940" actId="20577"/>
        <pc:sldMkLst>
          <pc:docMk/>
          <pc:sldMk cId="2938861141" sldId="1013"/>
        </pc:sldMkLst>
        <pc:spChg chg="mod">
          <ac:chgData name="Jean ARVIS" userId="42d24b42bd4064f4" providerId="LiveId" clId="{CF6B63E5-72EA-CD44-B521-1ABB9AB85321}" dt="2022-11-22T23:51:45.046" v="1601" actId="20577"/>
          <ac:spMkLst>
            <pc:docMk/>
            <pc:sldMk cId="2938861141" sldId="1013"/>
            <ac:spMk id="2" creationId="{F1AB01B2-CD6E-4640-96AA-046BF04943DE}"/>
          </ac:spMkLst>
        </pc:spChg>
        <pc:spChg chg="mod">
          <ac:chgData name="Jean ARVIS" userId="42d24b42bd4064f4" providerId="LiveId" clId="{CF6B63E5-72EA-CD44-B521-1ABB9AB85321}" dt="2022-11-22T23:51:15.966" v="1594" actId="20577"/>
          <ac:spMkLst>
            <pc:docMk/>
            <pc:sldMk cId="2938861141" sldId="1013"/>
            <ac:spMk id="9" creationId="{5871734E-C725-4C91-BE7B-2FBC3FA268EB}"/>
          </ac:spMkLst>
        </pc:spChg>
        <pc:graphicFrameChg chg="modGraphic">
          <ac:chgData name="Jean ARVIS" userId="42d24b42bd4064f4" providerId="LiveId" clId="{CF6B63E5-72EA-CD44-B521-1ABB9AB85321}" dt="2022-11-23T01:04:33.827" v="4874" actId="790"/>
          <ac:graphicFrameMkLst>
            <pc:docMk/>
            <pc:sldMk cId="2938861141" sldId="1013"/>
            <ac:graphicFrameMk id="6" creationId="{0365FB77-8EAE-4C06-B136-1B52BEFB1F15}"/>
          </ac:graphicFrameMkLst>
        </pc:graphicFrameChg>
        <pc:graphicFrameChg chg="modGraphic">
          <ac:chgData name="Jean ARVIS" userId="42d24b42bd4064f4" providerId="LiveId" clId="{CF6B63E5-72EA-CD44-B521-1ABB9AB85321}" dt="2022-11-23T01:04:45.237" v="4875" actId="790"/>
          <ac:graphicFrameMkLst>
            <pc:docMk/>
            <pc:sldMk cId="2938861141" sldId="1013"/>
            <ac:graphicFrameMk id="7" creationId="{7EAA9D21-7194-455C-88FA-3BE95BD0EE9E}"/>
          </ac:graphicFrameMkLst>
        </pc:graphicFrameChg>
        <pc:graphicFrameChg chg="modGraphic">
          <ac:chgData name="Jean ARVIS" userId="42d24b42bd4064f4" providerId="LiveId" clId="{CF6B63E5-72EA-CD44-B521-1ABB9AB85321}" dt="2022-11-23T01:04:57.753" v="4876" actId="790"/>
          <ac:graphicFrameMkLst>
            <pc:docMk/>
            <pc:sldMk cId="2938861141" sldId="1013"/>
            <ac:graphicFrameMk id="37" creationId="{D461C256-B5C0-BB41-AB08-1B03FB00C309}"/>
          </ac:graphicFrameMkLst>
        </pc:graphicFrameChg>
        <pc:graphicFrameChg chg="modGraphic">
          <ac:chgData name="Jean ARVIS" userId="42d24b42bd4064f4" providerId="LiveId" clId="{CF6B63E5-72EA-CD44-B521-1ABB9AB85321}" dt="2022-11-23T01:05:43.289" v="4940" actId="20577"/>
          <ac:graphicFrameMkLst>
            <pc:docMk/>
            <pc:sldMk cId="2938861141" sldId="1013"/>
            <ac:graphicFrameMk id="38" creationId="{E3082A75-E184-6746-9871-1E2E68EB13BB}"/>
          </ac:graphicFrameMkLst>
        </pc:graphicFrameChg>
      </pc:sldChg>
      <pc:sldChg chg="modSp mod">
        <pc:chgData name="Jean ARVIS" userId="42d24b42bd4064f4" providerId="LiveId" clId="{CF6B63E5-72EA-CD44-B521-1ABB9AB85321}" dt="2022-11-23T01:01:16.632" v="4855" actId="20577"/>
        <pc:sldMkLst>
          <pc:docMk/>
          <pc:sldMk cId="3198890451" sldId="10012"/>
        </pc:sldMkLst>
        <pc:spChg chg="mod">
          <ac:chgData name="Jean ARVIS" userId="42d24b42bd4064f4" providerId="LiveId" clId="{CF6B63E5-72EA-CD44-B521-1ABB9AB85321}" dt="2022-11-22T23:15:39.009" v="8" actId="27636"/>
          <ac:spMkLst>
            <pc:docMk/>
            <pc:sldMk cId="3198890451" sldId="10012"/>
            <ac:spMk id="4" creationId="{84C0E6C6-0468-4459-985C-62E91C85C680}"/>
          </ac:spMkLst>
        </pc:spChg>
        <pc:spChg chg="mod">
          <ac:chgData name="Jean ARVIS" userId="42d24b42bd4064f4" providerId="LiveId" clId="{CF6B63E5-72EA-CD44-B521-1ABB9AB85321}" dt="2022-11-23T01:01:16.632" v="4855" actId="20577"/>
          <ac:spMkLst>
            <pc:docMk/>
            <pc:sldMk cId="3198890451" sldId="10012"/>
            <ac:spMk id="5" creationId="{76EC149C-B02D-4AA9-8AB2-94F4D6BE654D}"/>
          </ac:spMkLst>
        </pc:spChg>
      </pc:sldChg>
      <pc:sldChg chg="modSp mod">
        <pc:chgData name="Jean ARVIS" userId="42d24b42bd4064f4" providerId="LiveId" clId="{CF6B63E5-72EA-CD44-B521-1ABB9AB85321}" dt="2022-11-23T01:01:31.663" v="4856" actId="790"/>
        <pc:sldMkLst>
          <pc:docMk/>
          <pc:sldMk cId="1602146697" sldId="10013"/>
        </pc:sldMkLst>
        <pc:spChg chg="mod">
          <ac:chgData name="Jean ARVIS" userId="42d24b42bd4064f4" providerId="LiveId" clId="{CF6B63E5-72EA-CD44-B521-1ABB9AB85321}" dt="2022-11-23T01:01:31.663" v="4856" actId="790"/>
          <ac:spMkLst>
            <pc:docMk/>
            <pc:sldMk cId="1602146697" sldId="10013"/>
            <ac:spMk id="4" creationId="{AC883C08-9A37-4E3B-A81E-9F06322B9CE4}"/>
          </ac:spMkLst>
        </pc:spChg>
      </pc:sldChg>
      <pc:sldChg chg="modSp mod">
        <pc:chgData name="Jean ARVIS" userId="42d24b42bd4064f4" providerId="LiveId" clId="{CF6B63E5-72EA-CD44-B521-1ABB9AB85321}" dt="2022-11-23T11:43:21.350" v="6601" actId="27636"/>
        <pc:sldMkLst>
          <pc:docMk/>
          <pc:sldMk cId="1998784059" sldId="10014"/>
        </pc:sldMkLst>
        <pc:spChg chg="mod">
          <ac:chgData name="Jean ARVIS" userId="42d24b42bd4064f4" providerId="LiveId" clId="{CF6B63E5-72EA-CD44-B521-1ABB9AB85321}" dt="2022-11-23T11:43:21.350" v="6601" actId="27636"/>
          <ac:spMkLst>
            <pc:docMk/>
            <pc:sldMk cId="1998784059" sldId="10014"/>
            <ac:spMk id="3" creationId="{A7C53FCA-DAC3-48CB-8C62-6CCB55889057}"/>
          </ac:spMkLst>
        </pc:spChg>
      </pc:sldChg>
      <pc:sldChg chg="modSp mod">
        <pc:chgData name="Jean ARVIS" userId="42d24b42bd4064f4" providerId="LiveId" clId="{CF6B63E5-72EA-CD44-B521-1ABB9AB85321}" dt="2022-11-23T01:02:47.419" v="4863" actId="20577"/>
        <pc:sldMkLst>
          <pc:docMk/>
          <pc:sldMk cId="285599706" sldId="10016"/>
        </pc:sldMkLst>
        <pc:spChg chg="mod">
          <ac:chgData name="Jean ARVIS" userId="42d24b42bd4064f4" providerId="LiveId" clId="{CF6B63E5-72EA-CD44-B521-1ABB9AB85321}" dt="2022-11-23T01:01:56.895" v="4857" actId="790"/>
          <ac:spMkLst>
            <pc:docMk/>
            <pc:sldMk cId="285599706" sldId="10016"/>
            <ac:spMk id="6" creationId="{9B3F7356-51AA-4D57-B5B4-FA090E101CDF}"/>
          </ac:spMkLst>
        </pc:spChg>
        <pc:graphicFrameChg chg="modGraphic">
          <ac:chgData name="Jean ARVIS" userId="42d24b42bd4064f4" providerId="LiveId" clId="{CF6B63E5-72EA-CD44-B521-1ABB9AB85321}" dt="2022-11-23T01:02:47.419" v="4863" actId="20577"/>
          <ac:graphicFrameMkLst>
            <pc:docMk/>
            <pc:sldMk cId="285599706" sldId="10016"/>
            <ac:graphicFrameMk id="4" creationId="{4E1F6A69-093C-4F0B-A9F6-B83697D37518}"/>
          </ac:graphicFrameMkLst>
        </pc:graphicFrameChg>
      </pc:sldChg>
      <pc:sldChg chg="modSp mod">
        <pc:chgData name="Jean ARVIS" userId="42d24b42bd4064f4" providerId="LiveId" clId="{CF6B63E5-72EA-CD44-B521-1ABB9AB85321}" dt="2022-11-23T01:09:22.917" v="4984" actId="20577"/>
        <pc:sldMkLst>
          <pc:docMk/>
          <pc:sldMk cId="2149229950" sldId="10018"/>
        </pc:sldMkLst>
        <pc:spChg chg="mod">
          <ac:chgData name="Jean ARVIS" userId="42d24b42bd4064f4" providerId="LiveId" clId="{CF6B63E5-72EA-CD44-B521-1ABB9AB85321}" dt="2022-11-23T00:13:46.166" v="3579" actId="20577"/>
          <ac:spMkLst>
            <pc:docMk/>
            <pc:sldMk cId="2149229950" sldId="10018"/>
            <ac:spMk id="2" creationId="{A374B2A9-2A04-F3E7-8892-740C67BBE5E3}"/>
          </ac:spMkLst>
        </pc:spChg>
        <pc:spChg chg="mod">
          <ac:chgData name="Jean ARVIS" userId="42d24b42bd4064f4" providerId="LiveId" clId="{CF6B63E5-72EA-CD44-B521-1ABB9AB85321}" dt="2022-11-23T01:09:22.917" v="4984" actId="20577"/>
          <ac:spMkLst>
            <pc:docMk/>
            <pc:sldMk cId="2149229950" sldId="10018"/>
            <ac:spMk id="3" creationId="{5E6EBDF5-D4DC-2D4C-1716-70B0CC0B8350}"/>
          </ac:spMkLst>
        </pc:spChg>
      </pc:sldChg>
      <pc:sldChg chg="addSp delSp modSp mod">
        <pc:chgData name="Jean ARVIS" userId="42d24b42bd4064f4" providerId="LiveId" clId="{CF6B63E5-72EA-CD44-B521-1ABB9AB85321}" dt="2022-11-23T00:32:23.906" v="4610" actId="14100"/>
        <pc:sldMkLst>
          <pc:docMk/>
          <pc:sldMk cId="544119105" sldId="10019"/>
        </pc:sldMkLst>
        <pc:spChg chg="del">
          <ac:chgData name="Jean ARVIS" userId="42d24b42bd4064f4" providerId="LiveId" clId="{CF6B63E5-72EA-CD44-B521-1ABB9AB85321}" dt="2022-11-23T00:32:15.481" v="4605"/>
          <ac:spMkLst>
            <pc:docMk/>
            <pc:sldMk cId="544119105" sldId="10019"/>
            <ac:spMk id="3" creationId="{F9E5E3E4-9305-C237-E282-BD0FF3201B76}"/>
          </ac:spMkLst>
        </pc:spChg>
        <pc:picChg chg="add mod">
          <ac:chgData name="Jean ARVIS" userId="42d24b42bd4064f4" providerId="LiveId" clId="{CF6B63E5-72EA-CD44-B521-1ABB9AB85321}" dt="2022-11-23T00:32:23.906" v="4610" actId="14100"/>
          <ac:picMkLst>
            <pc:docMk/>
            <pc:sldMk cId="544119105" sldId="10019"/>
            <ac:picMk id="6" creationId="{ABDCA9D5-9405-12CD-46EB-F47E7D057A26}"/>
          </ac:picMkLst>
        </pc:picChg>
      </pc:sldChg>
      <pc:sldChg chg="del">
        <pc:chgData name="Jean ARVIS" userId="42d24b42bd4064f4" providerId="LiveId" clId="{CF6B63E5-72EA-CD44-B521-1ABB9AB85321}" dt="2022-11-23T00:32:27.507" v="4611" actId="2696"/>
        <pc:sldMkLst>
          <pc:docMk/>
          <pc:sldMk cId="1001898649" sldId="10020"/>
        </pc:sldMkLst>
      </pc:sldChg>
      <pc:sldChg chg="del">
        <pc:chgData name="Jean ARVIS" userId="42d24b42bd4064f4" providerId="LiveId" clId="{CF6B63E5-72EA-CD44-B521-1ABB9AB85321}" dt="2022-11-23T00:20:31.342" v="4145" actId="2696"/>
        <pc:sldMkLst>
          <pc:docMk/>
          <pc:sldMk cId="3595723298" sldId="10021"/>
        </pc:sldMkLst>
      </pc:sldChg>
      <pc:sldChg chg="addSp delSp modSp new mod">
        <pc:chgData name="Jean ARVIS" userId="42d24b42bd4064f4" providerId="LiveId" clId="{CF6B63E5-72EA-CD44-B521-1ABB9AB85321}" dt="2022-11-23T00:22:47.211" v="4218" actId="1076"/>
        <pc:sldMkLst>
          <pc:docMk/>
          <pc:sldMk cId="3628138919" sldId="10022"/>
        </pc:sldMkLst>
        <pc:spChg chg="mod">
          <ac:chgData name="Jean ARVIS" userId="42d24b42bd4064f4" providerId="LiveId" clId="{CF6B63E5-72EA-CD44-B521-1ABB9AB85321}" dt="2022-11-22T23:59:39.930" v="1938" actId="20577"/>
          <ac:spMkLst>
            <pc:docMk/>
            <pc:sldMk cId="3628138919" sldId="10022"/>
            <ac:spMk id="2" creationId="{2DA227CE-3370-4691-72B1-BBCE3566F6E8}"/>
          </ac:spMkLst>
        </pc:spChg>
        <pc:spChg chg="del">
          <ac:chgData name="Jean ARVIS" userId="42d24b42bd4064f4" providerId="LiveId" clId="{CF6B63E5-72EA-CD44-B521-1ABB9AB85321}" dt="2022-11-22T23:59:45.688" v="1939" actId="478"/>
          <ac:spMkLst>
            <pc:docMk/>
            <pc:sldMk cId="3628138919" sldId="10022"/>
            <ac:spMk id="3" creationId="{8D15DCED-FE77-D6C4-9262-F09BDDBB10AA}"/>
          </ac:spMkLst>
        </pc:spChg>
        <pc:spChg chg="add del mod">
          <ac:chgData name="Jean ARVIS" userId="42d24b42bd4064f4" providerId="LiveId" clId="{CF6B63E5-72EA-CD44-B521-1ABB9AB85321}" dt="2022-11-23T00:22:23.982" v="4157"/>
          <ac:spMkLst>
            <pc:docMk/>
            <pc:sldMk cId="3628138919" sldId="10022"/>
            <ac:spMk id="5" creationId="{837A1C5A-3DD9-2E52-E093-AE7EBACD0721}"/>
          </ac:spMkLst>
        </pc:spChg>
        <pc:spChg chg="add mod">
          <ac:chgData name="Jean ARVIS" userId="42d24b42bd4064f4" providerId="LiveId" clId="{CF6B63E5-72EA-CD44-B521-1ABB9AB85321}" dt="2022-11-23T00:22:21.793" v="4155" actId="1076"/>
          <ac:spMkLst>
            <pc:docMk/>
            <pc:sldMk cId="3628138919" sldId="10022"/>
            <ac:spMk id="7" creationId="{926B9BA8-FA88-C966-3870-4D5A9C902E4A}"/>
          </ac:spMkLst>
        </pc:spChg>
        <pc:spChg chg="add mod">
          <ac:chgData name="Jean ARVIS" userId="42d24b42bd4064f4" providerId="LiveId" clId="{CF6B63E5-72EA-CD44-B521-1ABB9AB85321}" dt="2022-11-23T00:22:21.793" v="4155" actId="1076"/>
          <ac:spMkLst>
            <pc:docMk/>
            <pc:sldMk cId="3628138919" sldId="10022"/>
            <ac:spMk id="8" creationId="{55194A35-57D3-1FA9-E4A9-30D86F8B4089}"/>
          </ac:spMkLst>
        </pc:spChg>
        <pc:spChg chg="add mod">
          <ac:chgData name="Jean ARVIS" userId="42d24b42bd4064f4" providerId="LiveId" clId="{CF6B63E5-72EA-CD44-B521-1ABB9AB85321}" dt="2022-11-23T00:22:47.211" v="4218" actId="1076"/>
          <ac:spMkLst>
            <pc:docMk/>
            <pc:sldMk cId="3628138919" sldId="10022"/>
            <ac:spMk id="9" creationId="{5BD91713-42CF-828C-5546-0A48C66F8258}"/>
          </ac:spMkLst>
        </pc:spChg>
        <pc:picChg chg="add mod">
          <ac:chgData name="Jean ARVIS" userId="42d24b42bd4064f4" providerId="LiveId" clId="{CF6B63E5-72EA-CD44-B521-1ABB9AB85321}" dt="2022-11-23T00:21:37.408" v="4150" actId="14100"/>
          <ac:picMkLst>
            <pc:docMk/>
            <pc:sldMk cId="3628138919" sldId="10022"/>
            <ac:picMk id="6" creationId="{3A532A75-0220-ACB3-55EA-C8D149010B11}"/>
          </ac:picMkLst>
        </pc:picChg>
        <pc:picChg chg="add mod">
          <ac:chgData name="Jean ARVIS" userId="42d24b42bd4064f4" providerId="LiveId" clId="{CF6B63E5-72EA-CD44-B521-1ABB9AB85321}" dt="2022-11-23T00:22:21.793" v="4155" actId="1076"/>
          <ac:picMkLst>
            <pc:docMk/>
            <pc:sldMk cId="3628138919" sldId="10022"/>
            <ac:picMk id="1025" creationId="{E30B9D63-5A49-B54B-1E47-7CE39161798A}"/>
          </ac:picMkLst>
        </pc:picChg>
      </pc:sldChg>
      <pc:sldChg chg="modSp new mod">
        <pc:chgData name="Jean ARVIS" userId="42d24b42bd4064f4" providerId="LiveId" clId="{CF6B63E5-72EA-CD44-B521-1ABB9AB85321}" dt="2022-11-23T01:10:18.715" v="4989" actId="313"/>
        <pc:sldMkLst>
          <pc:docMk/>
          <pc:sldMk cId="2789368800" sldId="10023"/>
        </pc:sldMkLst>
        <pc:spChg chg="mod">
          <ac:chgData name="Jean ARVIS" userId="42d24b42bd4064f4" providerId="LiveId" clId="{CF6B63E5-72EA-CD44-B521-1ABB9AB85321}" dt="2022-11-23T00:06:22.023" v="2948" actId="20577"/>
          <ac:spMkLst>
            <pc:docMk/>
            <pc:sldMk cId="2789368800" sldId="10023"/>
            <ac:spMk id="2" creationId="{1BAD36AF-5658-2A15-683E-AC9014FC7EA2}"/>
          </ac:spMkLst>
        </pc:spChg>
        <pc:spChg chg="mod">
          <ac:chgData name="Jean ARVIS" userId="42d24b42bd4064f4" providerId="LiveId" clId="{CF6B63E5-72EA-CD44-B521-1ABB9AB85321}" dt="2022-11-23T01:10:18.715" v="4989" actId="313"/>
          <ac:spMkLst>
            <pc:docMk/>
            <pc:sldMk cId="2789368800" sldId="10023"/>
            <ac:spMk id="3" creationId="{7AFDEB78-DC5B-C6E1-1199-27CF7A990BBE}"/>
          </ac:spMkLst>
        </pc:spChg>
      </pc:sldChg>
      <pc:sldChg chg="modSp new mod">
        <pc:chgData name="Jean ARVIS" userId="42d24b42bd4064f4" providerId="LiveId" clId="{CF6B63E5-72EA-CD44-B521-1ABB9AB85321}" dt="2022-11-23T11:45:53.987" v="6693" actId="20577"/>
        <pc:sldMkLst>
          <pc:docMk/>
          <pc:sldMk cId="3076125118" sldId="10024"/>
        </pc:sldMkLst>
        <pc:spChg chg="mod">
          <ac:chgData name="Jean ARVIS" userId="42d24b42bd4064f4" providerId="LiveId" clId="{CF6B63E5-72EA-CD44-B521-1ABB9AB85321}" dt="2022-11-23T01:10:36.392" v="4998" actId="20577"/>
          <ac:spMkLst>
            <pc:docMk/>
            <pc:sldMk cId="3076125118" sldId="10024"/>
            <ac:spMk id="2" creationId="{F4F0C141-10B3-7B23-D94E-CA14B6ED3B80}"/>
          </ac:spMkLst>
        </pc:spChg>
        <pc:spChg chg="mod">
          <ac:chgData name="Jean ARVIS" userId="42d24b42bd4064f4" providerId="LiveId" clId="{CF6B63E5-72EA-CD44-B521-1ABB9AB85321}" dt="2022-11-23T11:45:53.987" v="6693" actId="20577"/>
          <ac:spMkLst>
            <pc:docMk/>
            <pc:sldMk cId="3076125118" sldId="10024"/>
            <ac:spMk id="3" creationId="{8A237CC2-4E0E-3F21-7CC3-AB11CCB84BBF}"/>
          </ac:spMkLst>
        </pc:spChg>
      </pc:sldChg>
      <pc:sldChg chg="modSp add mod">
        <pc:chgData name="Jean ARVIS" userId="42d24b42bd4064f4" providerId="LiveId" clId="{CF6B63E5-72EA-CD44-B521-1ABB9AB85321}" dt="2022-11-23T11:40:35.074" v="6589" actId="115"/>
        <pc:sldMkLst>
          <pc:docMk/>
          <pc:sldMk cId="2744491464" sldId="10025"/>
        </pc:sldMkLst>
        <pc:spChg chg="mod">
          <ac:chgData name="Jean ARVIS" userId="42d24b42bd4064f4" providerId="LiveId" clId="{CF6B63E5-72EA-CD44-B521-1ABB9AB85321}" dt="2022-11-23T11:40:14.141" v="6587" actId="20577"/>
          <ac:spMkLst>
            <pc:docMk/>
            <pc:sldMk cId="2744491464" sldId="10025"/>
            <ac:spMk id="2" creationId="{9710F6C8-DBEF-175C-8C99-14563C068CB5}"/>
          </ac:spMkLst>
        </pc:spChg>
        <pc:spChg chg="mod">
          <ac:chgData name="Jean ARVIS" userId="42d24b42bd4064f4" providerId="LiveId" clId="{CF6B63E5-72EA-CD44-B521-1ABB9AB85321}" dt="2022-11-23T11:40:35.074" v="6589" actId="115"/>
          <ac:spMkLst>
            <pc:docMk/>
            <pc:sldMk cId="2744491464" sldId="10025"/>
            <ac:spMk id="3" creationId="{FB94CEE2-6D68-F20C-6FC5-06B695C853B9}"/>
          </ac:spMkLst>
        </pc:spChg>
      </pc:sldChg>
      <pc:sldChg chg="modSp new del mod">
        <pc:chgData name="Jean ARVIS" userId="42d24b42bd4064f4" providerId="LiveId" clId="{CF6B63E5-72EA-CD44-B521-1ABB9AB85321}" dt="2022-11-23T11:33:04.270" v="6543" actId="2696"/>
        <pc:sldMkLst>
          <pc:docMk/>
          <pc:sldMk cId="3938046515" sldId="10025"/>
        </pc:sldMkLst>
        <pc:spChg chg="mod">
          <ac:chgData name="Jean ARVIS" userId="42d24b42bd4064f4" providerId="LiveId" clId="{CF6B63E5-72EA-CD44-B521-1ABB9AB85321}" dt="2022-11-23T11:22:17.833" v="5199" actId="20577"/>
          <ac:spMkLst>
            <pc:docMk/>
            <pc:sldMk cId="3938046515" sldId="10025"/>
            <ac:spMk id="2" creationId="{9710F6C8-DBEF-175C-8C99-14563C068CB5}"/>
          </ac:spMkLst>
        </pc:spChg>
        <pc:spChg chg="mod">
          <ac:chgData name="Jean ARVIS" userId="42d24b42bd4064f4" providerId="LiveId" clId="{CF6B63E5-72EA-CD44-B521-1ABB9AB85321}" dt="2022-11-23T11:32:46.529" v="6542" actId="20577"/>
          <ac:spMkLst>
            <pc:docMk/>
            <pc:sldMk cId="3938046515" sldId="10025"/>
            <ac:spMk id="3" creationId="{FB94CEE2-6D68-F20C-6FC5-06B695C853B9}"/>
          </ac:spMkLst>
        </pc:spChg>
      </pc:sldChg>
      <pc:sldChg chg="add">
        <pc:chgData name="Jean ARVIS" userId="42d24b42bd4064f4" providerId="LiveId" clId="{CF6B63E5-72EA-CD44-B521-1ABB9AB85321}" dt="2022-11-23T11:33:11.033" v="6544"/>
        <pc:sldMkLst>
          <pc:docMk/>
          <pc:sldMk cId="787343065" sldId="10026"/>
        </pc:sldMkLst>
      </pc:sldChg>
      <pc:sldChg chg="modSp add del mod">
        <pc:chgData name="Jean ARVIS" userId="42d24b42bd4064f4" providerId="LiveId" clId="{CF6B63E5-72EA-CD44-B521-1ABB9AB85321}" dt="2022-11-23T11:33:04.270" v="6543" actId="2696"/>
        <pc:sldMkLst>
          <pc:docMk/>
          <pc:sldMk cId="2854676302" sldId="10026"/>
        </pc:sldMkLst>
        <pc:spChg chg="mod">
          <ac:chgData name="Jean ARVIS" userId="42d24b42bd4064f4" providerId="LiveId" clId="{CF6B63E5-72EA-CD44-B521-1ABB9AB85321}" dt="2022-11-23T11:20:54.039" v="5082" actId="20577"/>
          <ac:spMkLst>
            <pc:docMk/>
            <pc:sldMk cId="2854676302" sldId="10026"/>
            <ac:spMk id="2" creationId="{00000000-0000-0000-0000-000000000000}"/>
          </ac:spMkLst>
        </pc:spChg>
        <pc:spChg chg="mod">
          <ac:chgData name="Jean ARVIS" userId="42d24b42bd4064f4" providerId="LiveId" clId="{CF6B63E5-72EA-CD44-B521-1ABB9AB85321}" dt="2022-11-23T11:21:00.572" v="5083" actId="1076"/>
          <ac:spMkLst>
            <pc:docMk/>
            <pc:sldMk cId="2854676302" sldId="10026"/>
            <ac:spMk id="7" creationId="{8EEDAE30-6E69-6292-3CB7-AEEE38DD7D5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Sheet1!$A$2:$A$76</c:f>
              <c:strCache>
                <c:ptCount val="75"/>
                <c:pt idx="0">
                  <c:v>2016-01</c:v>
                </c:pt>
                <c:pt idx="1">
                  <c:v>2016-02</c:v>
                </c:pt>
                <c:pt idx="2">
                  <c:v>2016-03</c:v>
                </c:pt>
                <c:pt idx="3">
                  <c:v>2016-04</c:v>
                </c:pt>
                <c:pt idx="4">
                  <c:v>2016-05</c:v>
                </c:pt>
                <c:pt idx="5">
                  <c:v>2016-06</c:v>
                </c:pt>
                <c:pt idx="6">
                  <c:v>2016-07</c:v>
                </c:pt>
                <c:pt idx="7">
                  <c:v>2016-08</c:v>
                </c:pt>
                <c:pt idx="8">
                  <c:v>2016-09</c:v>
                </c:pt>
                <c:pt idx="9">
                  <c:v>2016-10</c:v>
                </c:pt>
                <c:pt idx="10">
                  <c:v>2016-11</c:v>
                </c:pt>
                <c:pt idx="11">
                  <c:v>2016-12</c:v>
                </c:pt>
                <c:pt idx="12">
                  <c:v>2017-01</c:v>
                </c:pt>
                <c:pt idx="13">
                  <c:v>2017-02</c:v>
                </c:pt>
                <c:pt idx="14">
                  <c:v>2017-03</c:v>
                </c:pt>
                <c:pt idx="15">
                  <c:v>2017-04</c:v>
                </c:pt>
                <c:pt idx="16">
                  <c:v>2017-05</c:v>
                </c:pt>
                <c:pt idx="17">
                  <c:v>2017-06</c:v>
                </c:pt>
                <c:pt idx="18">
                  <c:v>2017-07</c:v>
                </c:pt>
                <c:pt idx="19">
                  <c:v>2017-08</c:v>
                </c:pt>
                <c:pt idx="20">
                  <c:v>2017-09</c:v>
                </c:pt>
                <c:pt idx="21">
                  <c:v>2017-10</c:v>
                </c:pt>
                <c:pt idx="22">
                  <c:v>2017-11</c:v>
                </c:pt>
                <c:pt idx="23">
                  <c:v>2017-12</c:v>
                </c:pt>
                <c:pt idx="24">
                  <c:v>2018-01</c:v>
                </c:pt>
                <c:pt idx="25">
                  <c:v>2018-02</c:v>
                </c:pt>
                <c:pt idx="26">
                  <c:v>2018-03</c:v>
                </c:pt>
                <c:pt idx="27">
                  <c:v>2018-04</c:v>
                </c:pt>
                <c:pt idx="28">
                  <c:v>2018-05</c:v>
                </c:pt>
                <c:pt idx="29">
                  <c:v>2018-06</c:v>
                </c:pt>
                <c:pt idx="30">
                  <c:v>2018-07</c:v>
                </c:pt>
                <c:pt idx="31">
                  <c:v>2018-08</c:v>
                </c:pt>
                <c:pt idx="32">
                  <c:v>2018-09</c:v>
                </c:pt>
                <c:pt idx="33">
                  <c:v>2018-10</c:v>
                </c:pt>
                <c:pt idx="34">
                  <c:v>2018-11</c:v>
                </c:pt>
                <c:pt idx="35">
                  <c:v>2018-12</c:v>
                </c:pt>
                <c:pt idx="36">
                  <c:v>2019-01</c:v>
                </c:pt>
                <c:pt idx="37">
                  <c:v>2019-02</c:v>
                </c:pt>
                <c:pt idx="38">
                  <c:v>2019-03</c:v>
                </c:pt>
                <c:pt idx="39">
                  <c:v>2019-04</c:v>
                </c:pt>
                <c:pt idx="40">
                  <c:v>2019-05</c:v>
                </c:pt>
                <c:pt idx="41">
                  <c:v>2019-06</c:v>
                </c:pt>
                <c:pt idx="42">
                  <c:v>2019-07</c:v>
                </c:pt>
                <c:pt idx="43">
                  <c:v>2019-08</c:v>
                </c:pt>
                <c:pt idx="44">
                  <c:v>2019-09</c:v>
                </c:pt>
                <c:pt idx="45">
                  <c:v>2019-10</c:v>
                </c:pt>
                <c:pt idx="46">
                  <c:v>2019-11</c:v>
                </c:pt>
                <c:pt idx="47">
                  <c:v>2019-12</c:v>
                </c:pt>
                <c:pt idx="48">
                  <c:v>2020-01</c:v>
                </c:pt>
                <c:pt idx="49">
                  <c:v>2020-02</c:v>
                </c:pt>
                <c:pt idx="50">
                  <c:v>2020-03</c:v>
                </c:pt>
                <c:pt idx="51">
                  <c:v>2020-04</c:v>
                </c:pt>
                <c:pt idx="52">
                  <c:v>2020-05</c:v>
                </c:pt>
                <c:pt idx="53">
                  <c:v>2020-06</c:v>
                </c:pt>
                <c:pt idx="54">
                  <c:v>2020-07</c:v>
                </c:pt>
                <c:pt idx="55">
                  <c:v>2020-08</c:v>
                </c:pt>
                <c:pt idx="56">
                  <c:v>2020-09</c:v>
                </c:pt>
                <c:pt idx="57">
                  <c:v>2020-10</c:v>
                </c:pt>
                <c:pt idx="58">
                  <c:v>2020-11</c:v>
                </c:pt>
                <c:pt idx="59">
                  <c:v>2020-12</c:v>
                </c:pt>
                <c:pt idx="60">
                  <c:v>2021-01</c:v>
                </c:pt>
                <c:pt idx="61">
                  <c:v>2021-02</c:v>
                </c:pt>
                <c:pt idx="62">
                  <c:v>2021-03</c:v>
                </c:pt>
                <c:pt idx="63">
                  <c:v>2021-04</c:v>
                </c:pt>
                <c:pt idx="64">
                  <c:v>2021-05</c:v>
                </c:pt>
                <c:pt idx="65">
                  <c:v>2021-06</c:v>
                </c:pt>
                <c:pt idx="66">
                  <c:v>2021-07</c:v>
                </c:pt>
                <c:pt idx="67">
                  <c:v>2021-08</c:v>
                </c:pt>
                <c:pt idx="68">
                  <c:v>2021-09</c:v>
                </c:pt>
                <c:pt idx="69">
                  <c:v>2021-10</c:v>
                </c:pt>
                <c:pt idx="70">
                  <c:v>2021-11</c:v>
                </c:pt>
                <c:pt idx="71">
                  <c:v>2021-12</c:v>
                </c:pt>
                <c:pt idx="72">
                  <c:v>2022-01</c:v>
                </c:pt>
                <c:pt idx="73">
                  <c:v>2022-02</c:v>
                </c:pt>
                <c:pt idx="74">
                  <c:v>2022-03</c:v>
                </c:pt>
              </c:strCache>
            </c:strRef>
          </c:cat>
          <c:val>
            <c:numRef>
              <c:f>Sheet1!$B$2:$B$76</c:f>
              <c:numCache>
                <c:formatCode>General</c:formatCode>
                <c:ptCount val="75"/>
                <c:pt idx="0">
                  <c:v>70.482729246575161</c:v>
                </c:pt>
                <c:pt idx="1">
                  <c:v>122.45107431506834</c:v>
                </c:pt>
                <c:pt idx="2">
                  <c:v>156.0627743150682</c:v>
                </c:pt>
                <c:pt idx="3">
                  <c:v>109.41365143835608</c:v>
                </c:pt>
                <c:pt idx="4">
                  <c:v>163.07330616438335</c:v>
                </c:pt>
                <c:pt idx="5">
                  <c:v>119.62867047945197</c:v>
                </c:pt>
                <c:pt idx="6">
                  <c:v>121.13322582191753</c:v>
                </c:pt>
                <c:pt idx="7">
                  <c:v>86.293614452054641</c:v>
                </c:pt>
                <c:pt idx="8">
                  <c:v>186.76002780821813</c:v>
                </c:pt>
                <c:pt idx="9">
                  <c:v>180.82940760273954</c:v>
                </c:pt>
                <c:pt idx="10">
                  <c:v>123.7282230821916</c:v>
                </c:pt>
                <c:pt idx="11">
                  <c:v>287.03235417808099</c:v>
                </c:pt>
                <c:pt idx="12">
                  <c:v>200.84791157534215</c:v>
                </c:pt>
                <c:pt idx="13">
                  <c:v>295.9844828082185</c:v>
                </c:pt>
                <c:pt idx="14">
                  <c:v>220.79263808219099</c:v>
                </c:pt>
                <c:pt idx="15">
                  <c:v>313.01975684931455</c:v>
                </c:pt>
                <c:pt idx="16">
                  <c:v>149.40116226027379</c:v>
                </c:pt>
                <c:pt idx="17">
                  <c:v>108.11479664383556</c:v>
                </c:pt>
                <c:pt idx="18">
                  <c:v>148.25646732876686</c:v>
                </c:pt>
                <c:pt idx="19">
                  <c:v>128.31574130136968</c:v>
                </c:pt>
                <c:pt idx="20">
                  <c:v>88.339586232876655</c:v>
                </c:pt>
                <c:pt idx="21">
                  <c:v>85.105933767123133</c:v>
                </c:pt>
                <c:pt idx="22">
                  <c:v>148.83410753424633</c:v>
                </c:pt>
                <c:pt idx="23">
                  <c:v>151.71170616438343</c:v>
                </c:pt>
                <c:pt idx="24">
                  <c:v>166.01108979452039</c:v>
                </c:pt>
                <c:pt idx="25">
                  <c:v>139.43846999999985</c:v>
                </c:pt>
                <c:pt idx="26">
                  <c:v>222.11009835616406</c:v>
                </c:pt>
                <c:pt idx="27">
                  <c:v>197.24527157534183</c:v>
                </c:pt>
                <c:pt idx="28">
                  <c:v>78.922178698630034</c:v>
                </c:pt>
                <c:pt idx="29">
                  <c:v>89.684990205479323</c:v>
                </c:pt>
                <c:pt idx="30">
                  <c:v>86.938586027397122</c:v>
                </c:pt>
                <c:pt idx="31">
                  <c:v>188.52609780821825</c:v>
                </c:pt>
                <c:pt idx="32">
                  <c:v>119.28991075342446</c:v>
                </c:pt>
                <c:pt idx="33">
                  <c:v>121.66756047945178</c:v>
                </c:pt>
                <c:pt idx="34">
                  <c:v>221.81153938356132</c:v>
                </c:pt>
                <c:pt idx="35">
                  <c:v>209.43720095890336</c:v>
                </c:pt>
                <c:pt idx="36">
                  <c:v>343.93563198630096</c:v>
                </c:pt>
                <c:pt idx="37">
                  <c:v>233.16914856164351</c:v>
                </c:pt>
                <c:pt idx="38">
                  <c:v>299.86972089041046</c:v>
                </c:pt>
                <c:pt idx="39">
                  <c:v>232.94549595890351</c:v>
                </c:pt>
                <c:pt idx="40">
                  <c:v>187.32241136986278</c:v>
                </c:pt>
                <c:pt idx="41">
                  <c:v>127.21381801369857</c:v>
                </c:pt>
                <c:pt idx="42">
                  <c:v>115.83324958904079</c:v>
                </c:pt>
                <c:pt idx="43">
                  <c:v>112.90967116438338</c:v>
                </c:pt>
                <c:pt idx="44">
                  <c:v>174.85317801369845</c:v>
                </c:pt>
                <c:pt idx="45">
                  <c:v>177.35838335616342</c:v>
                </c:pt>
                <c:pt idx="46">
                  <c:v>113.28948691780792</c:v>
                </c:pt>
                <c:pt idx="47">
                  <c:v>281.81197493150631</c:v>
                </c:pt>
                <c:pt idx="48">
                  <c:v>224.77323746575252</c:v>
                </c:pt>
                <c:pt idx="49">
                  <c:v>417.78774253424524</c:v>
                </c:pt>
                <c:pt idx="50">
                  <c:v>446.11437260273919</c:v>
                </c:pt>
                <c:pt idx="51">
                  <c:v>556.18059294520413</c:v>
                </c:pt>
                <c:pt idx="52">
                  <c:v>445.31511719178025</c:v>
                </c:pt>
                <c:pt idx="53">
                  <c:v>580.91026568493066</c:v>
                </c:pt>
                <c:pt idx="54">
                  <c:v>455.84372931506738</c:v>
                </c:pt>
                <c:pt idx="55">
                  <c:v>427.32710657534147</c:v>
                </c:pt>
                <c:pt idx="56">
                  <c:v>482.22520883561594</c:v>
                </c:pt>
                <c:pt idx="57">
                  <c:v>473.68080746575203</c:v>
                </c:pt>
                <c:pt idx="58">
                  <c:v>491.84090232876628</c:v>
                </c:pt>
                <c:pt idx="59">
                  <c:v>538.36201883561569</c:v>
                </c:pt>
                <c:pt idx="60">
                  <c:v>900.30403623287589</c:v>
                </c:pt>
                <c:pt idx="61">
                  <c:v>893.23126527397164</c:v>
                </c:pt>
                <c:pt idx="62">
                  <c:v>999.74298294520474</c:v>
                </c:pt>
                <c:pt idx="63">
                  <c:v>898.0653306849299</c:v>
                </c:pt>
                <c:pt idx="64">
                  <c:v>899.12157582191719</c:v>
                </c:pt>
                <c:pt idx="65">
                  <c:v>1247.5560025342447</c:v>
                </c:pt>
                <c:pt idx="66">
                  <c:v>1381.4793123287652</c:v>
                </c:pt>
                <c:pt idx="67">
                  <c:v>1634.5701056849298</c:v>
                </c:pt>
                <c:pt idx="68">
                  <c:v>1522.4301477397232</c:v>
                </c:pt>
                <c:pt idx="69">
                  <c:v>1802.2060141780794</c:v>
                </c:pt>
                <c:pt idx="70">
                  <c:v>1657.1838669862991</c:v>
                </c:pt>
                <c:pt idx="71">
                  <c:v>1714.2779786986271</c:v>
                </c:pt>
                <c:pt idx="72">
                  <c:v>2152.627450205468</c:v>
                </c:pt>
                <c:pt idx="73">
                  <c:v>1930.7380608219162</c:v>
                </c:pt>
                <c:pt idx="74">
                  <c:v>2196.781645</c:v>
                </c:pt>
              </c:numCache>
            </c:numRef>
          </c:val>
          <c:smooth val="0"/>
          <c:extLst>
            <c:ext xmlns:c16="http://schemas.microsoft.com/office/drawing/2014/chart" uri="{C3380CC4-5D6E-409C-BE32-E72D297353CC}">
              <c16:uniqueId val="{00000000-510E-C84D-AA3B-C2B8F84030A0}"/>
            </c:ext>
          </c:extLst>
        </c:ser>
        <c:dLbls>
          <c:showLegendKey val="0"/>
          <c:showVal val="0"/>
          <c:showCatName val="0"/>
          <c:showSerName val="0"/>
          <c:showPercent val="0"/>
          <c:showBubbleSize val="0"/>
        </c:dLbls>
        <c:smooth val="0"/>
        <c:axId val="957921807"/>
        <c:axId val="508278943"/>
      </c:lineChart>
      <c:catAx>
        <c:axId val="957921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6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8278943"/>
        <c:crosses val="autoZero"/>
        <c:auto val="1"/>
        <c:lblAlgn val="ctr"/>
        <c:lblOffset val="100"/>
        <c:noMultiLvlLbl val="0"/>
      </c:catAx>
      <c:valAx>
        <c:axId val="5082789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79218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2DBB24-2C85-4138-BAD6-FFC0C7AAA16D}"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94245AB6-8C17-4AE6-843E-DAD9FCE3D6B5}">
      <dgm:prSet custT="1"/>
      <dgm:spPr/>
      <dgm:t>
        <a:bodyPr/>
        <a:lstStyle/>
        <a:p>
          <a:r>
            <a:rPr lang="en-US" sz="1800"/>
            <a:t>1. </a:t>
          </a:r>
          <a:r>
            <a:rPr lang="en-US" sz="1800" err="1"/>
            <a:t>Contexte</a:t>
          </a:r>
          <a:r>
            <a:rPr lang="en-US" sz="1800"/>
            <a:t>: </a:t>
          </a:r>
          <a:r>
            <a:rPr lang="en-US" sz="1800" err="1"/>
            <a:t>Indicateurs</a:t>
          </a:r>
          <a:r>
            <a:rPr lang="en-US" sz="1800"/>
            <a:t> de performance </a:t>
          </a:r>
          <a:r>
            <a:rPr lang="en-US" sz="1800" err="1"/>
            <a:t>logistique</a:t>
          </a:r>
          <a:r>
            <a:rPr lang="en-US" sz="1800"/>
            <a:t>, LPI et </a:t>
          </a:r>
          <a:r>
            <a:rPr lang="en-US" sz="1800" err="1"/>
            <a:t>possibilités</a:t>
          </a:r>
          <a:r>
            <a:rPr lang="en-US" sz="1800"/>
            <a:t> du Big Data</a:t>
          </a:r>
        </a:p>
      </dgm:t>
    </dgm:pt>
    <dgm:pt modelId="{0120E28C-34C5-4C7C-95A9-88533509E35A}" type="parTrans" cxnId="{47F1E863-D727-47CD-B032-EFFB9245DE86}">
      <dgm:prSet/>
      <dgm:spPr/>
      <dgm:t>
        <a:bodyPr/>
        <a:lstStyle/>
        <a:p>
          <a:endParaRPr lang="en-US" sz="1800"/>
        </a:p>
      </dgm:t>
    </dgm:pt>
    <dgm:pt modelId="{A170B4D7-F11B-41B9-BEF8-DADC27783CDA}" type="sibTrans" cxnId="{47F1E863-D727-47CD-B032-EFFB9245DE86}">
      <dgm:prSet/>
      <dgm:spPr/>
      <dgm:t>
        <a:bodyPr/>
        <a:lstStyle/>
        <a:p>
          <a:endParaRPr lang="en-US" sz="1800"/>
        </a:p>
      </dgm:t>
    </dgm:pt>
    <dgm:pt modelId="{97ABFD76-42DD-4A59-93E7-738E8F487B7B}">
      <dgm:prSet custT="1"/>
      <dgm:spPr/>
      <dgm:t>
        <a:bodyPr/>
        <a:lstStyle/>
        <a:p>
          <a:r>
            <a:rPr lang="en-US" sz="1800"/>
            <a:t>2. Concept, sources et </a:t>
          </a:r>
          <a:r>
            <a:rPr lang="en-US" sz="1800" err="1"/>
            <a:t>méthodologie</a:t>
          </a:r>
          <a:r>
            <a:rPr lang="en-US" sz="1800"/>
            <a:t> pour LPI 2.0
</a:t>
          </a:r>
        </a:p>
      </dgm:t>
    </dgm:pt>
    <dgm:pt modelId="{17571E12-2BEE-415D-AFE4-5685CF5D4CA1}" type="parTrans" cxnId="{55E0E613-FD25-44CB-AF23-790189E5CEA9}">
      <dgm:prSet/>
      <dgm:spPr/>
      <dgm:t>
        <a:bodyPr/>
        <a:lstStyle/>
        <a:p>
          <a:endParaRPr lang="en-US" sz="1800"/>
        </a:p>
      </dgm:t>
    </dgm:pt>
    <dgm:pt modelId="{2C1A38DE-755A-4162-B28D-80EFAFB4DE0E}" type="sibTrans" cxnId="{55E0E613-FD25-44CB-AF23-790189E5CEA9}">
      <dgm:prSet/>
      <dgm:spPr/>
      <dgm:t>
        <a:bodyPr/>
        <a:lstStyle/>
        <a:p>
          <a:endParaRPr lang="en-US" sz="1800"/>
        </a:p>
      </dgm:t>
    </dgm:pt>
    <dgm:pt modelId="{792D6D4B-BBA3-462B-B02C-A6C6780583A0}" type="pres">
      <dgm:prSet presAssocID="{BF2DBB24-2C85-4138-BAD6-FFC0C7AAA16D}" presName="linear" presStyleCnt="0">
        <dgm:presLayoutVars>
          <dgm:animLvl val="lvl"/>
          <dgm:resizeHandles val="exact"/>
        </dgm:presLayoutVars>
      </dgm:prSet>
      <dgm:spPr/>
    </dgm:pt>
    <dgm:pt modelId="{F25B65E0-C9EC-4EB7-92A1-1796094CC266}" type="pres">
      <dgm:prSet presAssocID="{94245AB6-8C17-4AE6-843E-DAD9FCE3D6B5}" presName="parentText" presStyleLbl="node1" presStyleIdx="0" presStyleCnt="2">
        <dgm:presLayoutVars>
          <dgm:chMax val="0"/>
          <dgm:bulletEnabled val="1"/>
        </dgm:presLayoutVars>
      </dgm:prSet>
      <dgm:spPr/>
    </dgm:pt>
    <dgm:pt modelId="{5C02123C-320A-4818-90C3-2E35611098EF}" type="pres">
      <dgm:prSet presAssocID="{A170B4D7-F11B-41B9-BEF8-DADC27783CDA}" presName="spacer" presStyleCnt="0"/>
      <dgm:spPr/>
    </dgm:pt>
    <dgm:pt modelId="{C7E459FB-00A1-40AD-86EF-2D0514E6F039}" type="pres">
      <dgm:prSet presAssocID="{97ABFD76-42DD-4A59-93E7-738E8F487B7B}" presName="parentText" presStyleLbl="node1" presStyleIdx="1" presStyleCnt="2">
        <dgm:presLayoutVars>
          <dgm:chMax val="0"/>
          <dgm:bulletEnabled val="1"/>
        </dgm:presLayoutVars>
      </dgm:prSet>
      <dgm:spPr/>
    </dgm:pt>
  </dgm:ptLst>
  <dgm:cxnLst>
    <dgm:cxn modelId="{55E0E613-FD25-44CB-AF23-790189E5CEA9}" srcId="{BF2DBB24-2C85-4138-BAD6-FFC0C7AAA16D}" destId="{97ABFD76-42DD-4A59-93E7-738E8F487B7B}" srcOrd="1" destOrd="0" parTransId="{17571E12-2BEE-415D-AFE4-5685CF5D4CA1}" sibTransId="{2C1A38DE-755A-4162-B28D-80EFAFB4DE0E}"/>
    <dgm:cxn modelId="{47F1E863-D727-47CD-B032-EFFB9245DE86}" srcId="{BF2DBB24-2C85-4138-BAD6-FFC0C7AAA16D}" destId="{94245AB6-8C17-4AE6-843E-DAD9FCE3D6B5}" srcOrd="0" destOrd="0" parTransId="{0120E28C-34C5-4C7C-95A9-88533509E35A}" sibTransId="{A170B4D7-F11B-41B9-BEF8-DADC27783CDA}"/>
    <dgm:cxn modelId="{3CFC8BB5-5A4F-4FDC-8C2E-04F9009662CF}" type="presOf" srcId="{BF2DBB24-2C85-4138-BAD6-FFC0C7AAA16D}" destId="{792D6D4B-BBA3-462B-B02C-A6C6780583A0}" srcOrd="0" destOrd="0" presId="urn:microsoft.com/office/officeart/2005/8/layout/vList2"/>
    <dgm:cxn modelId="{FAF625E6-6CA7-4CF3-8CF6-5CBF9180554C}" type="presOf" srcId="{94245AB6-8C17-4AE6-843E-DAD9FCE3D6B5}" destId="{F25B65E0-C9EC-4EB7-92A1-1796094CC266}" srcOrd="0" destOrd="0" presId="urn:microsoft.com/office/officeart/2005/8/layout/vList2"/>
    <dgm:cxn modelId="{70853BF6-FAF7-4282-B2F3-B3956EDB22D2}" type="presOf" srcId="{97ABFD76-42DD-4A59-93E7-738E8F487B7B}" destId="{C7E459FB-00A1-40AD-86EF-2D0514E6F039}" srcOrd="0" destOrd="0" presId="urn:microsoft.com/office/officeart/2005/8/layout/vList2"/>
    <dgm:cxn modelId="{AF710345-0D28-4657-81A4-13E7EA6EDA10}" type="presParOf" srcId="{792D6D4B-BBA3-462B-B02C-A6C6780583A0}" destId="{F25B65E0-C9EC-4EB7-92A1-1796094CC266}" srcOrd="0" destOrd="0" presId="urn:microsoft.com/office/officeart/2005/8/layout/vList2"/>
    <dgm:cxn modelId="{D1C008B4-944B-49CA-8CB4-B20AD146F300}" type="presParOf" srcId="{792D6D4B-BBA3-462B-B02C-A6C6780583A0}" destId="{5C02123C-320A-4818-90C3-2E35611098EF}" srcOrd="1" destOrd="0" presId="urn:microsoft.com/office/officeart/2005/8/layout/vList2"/>
    <dgm:cxn modelId="{AB23B104-CDF6-472A-B20D-42582E9AD7FB}" type="presParOf" srcId="{792D6D4B-BBA3-462B-B02C-A6C6780583A0}" destId="{C7E459FB-00A1-40AD-86EF-2D0514E6F03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24E7BB-C07C-40C6-AA0B-36D221A3FB3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6160994-06CC-4CD2-A455-2E5132E4262B}">
      <dgm:prSet/>
      <dgm:spPr/>
      <dgm:t>
        <a:bodyPr/>
        <a:lstStyle/>
        <a:p>
          <a:r>
            <a:rPr lang="en-US" b="1"/>
            <a:t>Objectif: Exploiter le </a:t>
          </a:r>
          <a:r>
            <a:rPr lang="en-US" b="1" err="1"/>
            <a:t>potentiel</a:t>
          </a:r>
          <a:r>
            <a:rPr lang="en-US" b="1"/>
            <a:t> </a:t>
          </a:r>
          <a:r>
            <a:rPr lang="en-US" b="1" err="1"/>
            <a:t>d’innovation</a:t>
          </a:r>
          <a:r>
            <a:rPr lang="en-US" b="1"/>
            <a:t> pour </a:t>
          </a:r>
          <a:r>
            <a:rPr lang="en-US" b="1" err="1"/>
            <a:t>améliorer</a:t>
          </a:r>
          <a:r>
            <a:rPr lang="en-US" b="1"/>
            <a:t> </a:t>
          </a:r>
          <a:r>
            <a:rPr lang="en-US" b="1" err="1"/>
            <a:t>l’IPL</a:t>
          </a:r>
          <a:r>
            <a:rPr lang="en-US" b="1"/>
            <a:t>
</a:t>
          </a:r>
          <a:endParaRPr lang="en-US"/>
        </a:p>
      </dgm:t>
    </dgm:pt>
    <dgm:pt modelId="{1C2134B1-FE64-47A0-9E46-DA876BC193E0}" type="parTrans" cxnId="{2578D516-9313-4363-8138-82C96DA68FD6}">
      <dgm:prSet/>
      <dgm:spPr/>
      <dgm:t>
        <a:bodyPr/>
        <a:lstStyle/>
        <a:p>
          <a:endParaRPr lang="en-US"/>
        </a:p>
      </dgm:t>
    </dgm:pt>
    <dgm:pt modelId="{ED553CFC-1A7D-4495-A2B5-73FF0633C06F}" type="sibTrans" cxnId="{2578D516-9313-4363-8138-82C96DA68FD6}">
      <dgm:prSet/>
      <dgm:spPr/>
      <dgm:t>
        <a:bodyPr/>
        <a:lstStyle/>
        <a:p>
          <a:endParaRPr lang="en-US"/>
        </a:p>
      </dgm:t>
    </dgm:pt>
    <dgm:pt modelId="{432D68C2-36A6-46B6-A505-7000D6052629}">
      <dgm:prSet custT="1"/>
      <dgm:spPr/>
      <dgm:t>
        <a:bodyPr/>
        <a:lstStyle/>
        <a:p>
          <a:endParaRPr lang="en-US" sz="1600"/>
        </a:p>
      </dgm:t>
    </dgm:pt>
    <dgm:pt modelId="{727ABD4E-D6BC-42D8-9F30-CC48C43D70B1}" type="parTrans" cxnId="{69809979-CC43-4723-9B81-EFC736C4884F}">
      <dgm:prSet/>
      <dgm:spPr/>
      <dgm:t>
        <a:bodyPr/>
        <a:lstStyle/>
        <a:p>
          <a:endParaRPr lang="en-US"/>
        </a:p>
      </dgm:t>
    </dgm:pt>
    <dgm:pt modelId="{B5A680BB-4444-4E41-94DA-DEFAC975AC9D}" type="sibTrans" cxnId="{69809979-CC43-4723-9B81-EFC736C4884F}">
      <dgm:prSet/>
      <dgm:spPr/>
      <dgm:t>
        <a:bodyPr/>
        <a:lstStyle/>
        <a:p>
          <a:endParaRPr lang="en-US"/>
        </a:p>
      </dgm:t>
    </dgm:pt>
    <dgm:pt modelId="{F538DD8C-7AC9-476C-A00B-2499C22DB281}">
      <dgm:prSet custT="1"/>
      <dgm:spPr/>
      <dgm:t>
        <a:bodyPr/>
        <a:lstStyle/>
        <a:p>
          <a:r>
            <a:rPr lang="fr-FR" sz="1600" noProof="0" dirty="0"/>
            <a:t>Disponibilité des micro données sur la connectivité et la chaîne d’approvisionnement
Nouveaux outils issus du Machine Learning / Big Data
Applicabilité du concept à différentes échelles y compris </a:t>
          </a:r>
          <a:r>
            <a:rPr lang="fr-FR" sz="1600" noProof="0" dirty="0" err="1"/>
            <a:t>subnationales</a:t>
          </a:r>
          <a:r>
            <a:rPr lang="fr-FR" sz="1600" noProof="0" dirty="0"/>
            <a:t>.</a:t>
          </a:r>
        </a:p>
      </dgm:t>
    </dgm:pt>
    <dgm:pt modelId="{F223F8C8-4754-4B9E-A8AF-BC6D7A1054CA}" type="parTrans" cxnId="{C8C17F31-7BEB-4F70-9603-239B69044710}">
      <dgm:prSet/>
      <dgm:spPr/>
      <dgm:t>
        <a:bodyPr/>
        <a:lstStyle/>
        <a:p>
          <a:endParaRPr lang="en-US"/>
        </a:p>
      </dgm:t>
    </dgm:pt>
    <dgm:pt modelId="{20C27423-1B32-4F89-802D-1F1762240232}" type="sibTrans" cxnId="{C8C17F31-7BEB-4F70-9603-239B69044710}">
      <dgm:prSet/>
      <dgm:spPr/>
      <dgm:t>
        <a:bodyPr/>
        <a:lstStyle/>
        <a:p>
          <a:endParaRPr lang="en-US"/>
        </a:p>
      </dgm:t>
    </dgm:pt>
    <dgm:pt modelId="{B2067BDB-801D-4DB6-BC8B-57004E21258E}">
      <dgm:prSet/>
      <dgm:spPr/>
      <dgm:t>
        <a:bodyPr/>
        <a:lstStyle/>
        <a:p>
          <a:r>
            <a:rPr lang="en-US" b="1" err="1"/>
            <a:t>L’IPLest</a:t>
          </a:r>
          <a:r>
            <a:rPr lang="en-US" b="1"/>
            <a:t> </a:t>
          </a:r>
          <a:r>
            <a:rPr lang="en-US" b="1" err="1"/>
            <a:t>populaire</a:t>
          </a:r>
          <a:r>
            <a:rPr lang="en-US" b="1"/>
            <a:t>, </a:t>
          </a:r>
          <a:r>
            <a:rPr lang="en-US" b="1" err="1"/>
            <a:t>mais</a:t>
          </a:r>
          <a:r>
            <a:rPr lang="en-US" b="1"/>
            <a:t> la version </a:t>
          </a:r>
          <a:r>
            <a:rPr lang="en-US" b="1" err="1"/>
            <a:t>actuelle</a:t>
          </a:r>
          <a:r>
            <a:rPr lang="en-US" b="1"/>
            <a:t> a des faiblesses
</a:t>
          </a:r>
          <a:endParaRPr lang="en-US"/>
        </a:p>
      </dgm:t>
    </dgm:pt>
    <dgm:pt modelId="{18CF3A90-FA54-4FFB-8C72-C21637845900}" type="parTrans" cxnId="{3DC03179-3126-45A1-B94A-1888DDFF090B}">
      <dgm:prSet/>
      <dgm:spPr/>
      <dgm:t>
        <a:bodyPr/>
        <a:lstStyle/>
        <a:p>
          <a:endParaRPr lang="en-US"/>
        </a:p>
      </dgm:t>
    </dgm:pt>
    <dgm:pt modelId="{D648EE8F-B10C-4398-8D3B-3CDFA4F7B5DB}" type="sibTrans" cxnId="{3DC03179-3126-45A1-B94A-1888DDFF090B}">
      <dgm:prSet/>
      <dgm:spPr/>
      <dgm:t>
        <a:bodyPr/>
        <a:lstStyle/>
        <a:p>
          <a:endParaRPr lang="en-US"/>
        </a:p>
      </dgm:t>
    </dgm:pt>
    <dgm:pt modelId="{7462315F-5E38-4AEA-96FB-FEABA880CC0F}">
      <dgm:prSet/>
      <dgm:spPr/>
      <dgm:t>
        <a:bodyPr/>
        <a:lstStyle/>
        <a:p>
          <a:endParaRPr lang="en-US"/>
        </a:p>
      </dgm:t>
    </dgm:pt>
    <dgm:pt modelId="{A39979B3-9195-4AE0-9854-917F92C21F61}" type="parTrans" cxnId="{DB217867-B5FB-46F8-9767-DBA8DE7329E4}">
      <dgm:prSet/>
      <dgm:spPr/>
      <dgm:t>
        <a:bodyPr/>
        <a:lstStyle/>
        <a:p>
          <a:endParaRPr lang="en-US"/>
        </a:p>
      </dgm:t>
    </dgm:pt>
    <dgm:pt modelId="{63A563A8-2B7A-4435-9BE5-141BAF3C2C2A}" type="sibTrans" cxnId="{DB217867-B5FB-46F8-9767-DBA8DE7329E4}">
      <dgm:prSet/>
      <dgm:spPr/>
      <dgm:t>
        <a:bodyPr/>
        <a:lstStyle/>
        <a:p>
          <a:endParaRPr lang="en-US"/>
        </a:p>
      </dgm:t>
    </dgm:pt>
    <dgm:pt modelId="{E236DD3D-F719-46DC-A401-0B6AE03A7813}">
      <dgm:prSet/>
      <dgm:spPr/>
      <dgm:t>
        <a:bodyPr/>
        <a:lstStyle/>
        <a:p>
          <a:r>
            <a:rPr lang="fr-FR" noProof="0" dirty="0"/>
            <a:t>Fluctuations d’une année sur l’autre des scores et des classements des pays
Défi d’augmenter le nombre de répondants au-delà de 1 000 pour réduire le bruit</a:t>
          </a:r>
        </a:p>
      </dgm:t>
    </dgm:pt>
    <dgm:pt modelId="{A64DB48E-2593-4042-9DDE-3AC9F852B00A}" type="parTrans" cxnId="{307A1AC6-B557-48A5-B777-CEC5E4D7783A}">
      <dgm:prSet/>
      <dgm:spPr/>
      <dgm:t>
        <a:bodyPr/>
        <a:lstStyle/>
        <a:p>
          <a:endParaRPr lang="en-US"/>
        </a:p>
      </dgm:t>
    </dgm:pt>
    <dgm:pt modelId="{55B550D7-75FE-4796-8EB7-8CAF7542A854}" type="sibTrans" cxnId="{307A1AC6-B557-48A5-B777-CEC5E4D7783A}">
      <dgm:prSet/>
      <dgm:spPr/>
      <dgm:t>
        <a:bodyPr/>
        <a:lstStyle/>
        <a:p>
          <a:endParaRPr lang="en-US"/>
        </a:p>
      </dgm:t>
    </dgm:pt>
    <dgm:pt modelId="{2383D4FF-F782-4A66-9A0C-81DC578CA602}">
      <dgm:prSet/>
      <dgm:spPr/>
      <dgm:t>
        <a:bodyPr/>
        <a:lstStyle/>
        <a:p>
          <a:r>
            <a:rPr lang="fr-FR" noProof="0" dirty="0"/>
            <a:t>Données basées sur la perception</a:t>
          </a:r>
          <a:r>
            <a:rPr lang="en-US" dirty="0"/>
            <a:t>
</a:t>
          </a:r>
        </a:p>
      </dgm:t>
    </dgm:pt>
    <dgm:pt modelId="{3E74CD57-38A5-412B-A1AB-BB1B0F3CBFA7}" type="parTrans" cxnId="{18640125-8BF5-47E6-B69A-50C0E55338B6}">
      <dgm:prSet/>
      <dgm:spPr/>
      <dgm:t>
        <a:bodyPr/>
        <a:lstStyle/>
        <a:p>
          <a:endParaRPr lang="en-US"/>
        </a:p>
      </dgm:t>
    </dgm:pt>
    <dgm:pt modelId="{B5C7DF3B-F2D7-4D8F-8EA7-675C764CB04A}" type="sibTrans" cxnId="{18640125-8BF5-47E6-B69A-50C0E55338B6}">
      <dgm:prSet/>
      <dgm:spPr/>
      <dgm:t>
        <a:bodyPr/>
        <a:lstStyle/>
        <a:p>
          <a:endParaRPr lang="en-US"/>
        </a:p>
      </dgm:t>
    </dgm:pt>
    <dgm:pt modelId="{07C20E0C-4102-4D44-AEC9-2637097F74AA}">
      <dgm:prSet/>
      <dgm:spPr/>
      <dgm:t>
        <a:bodyPr/>
        <a:lstStyle/>
        <a:p>
          <a:r>
            <a:rPr lang="en-US" b="1"/>
            <a:t>Concept pour </a:t>
          </a:r>
          <a:r>
            <a:rPr lang="en-US" b="1" err="1"/>
            <a:t>l’IPL</a:t>
          </a:r>
          <a:r>
            <a:rPr lang="en-US" b="1"/>
            <a:t> 2.0
</a:t>
          </a:r>
          <a:endParaRPr lang="en-US"/>
        </a:p>
      </dgm:t>
    </dgm:pt>
    <dgm:pt modelId="{0982AD3C-DADB-4AF6-8041-85194D424DD9}" type="parTrans" cxnId="{8B8F61E9-0C23-4AF1-8B90-6A0F89A637D5}">
      <dgm:prSet/>
      <dgm:spPr/>
      <dgm:t>
        <a:bodyPr/>
        <a:lstStyle/>
        <a:p>
          <a:endParaRPr lang="en-US"/>
        </a:p>
      </dgm:t>
    </dgm:pt>
    <dgm:pt modelId="{48FAF5C7-1F65-4C75-9526-E5A682ADAE78}" type="sibTrans" cxnId="{8B8F61E9-0C23-4AF1-8B90-6A0F89A637D5}">
      <dgm:prSet/>
      <dgm:spPr/>
      <dgm:t>
        <a:bodyPr/>
        <a:lstStyle/>
        <a:p>
          <a:endParaRPr lang="en-US"/>
        </a:p>
      </dgm:t>
    </dgm:pt>
    <dgm:pt modelId="{0DC42EF0-3BE0-46E9-A44C-B788F59FF455}">
      <dgm:prSet/>
      <dgm:spPr/>
      <dgm:t>
        <a:bodyPr/>
        <a:lstStyle/>
        <a:p>
          <a:endParaRPr lang="en-US"/>
        </a:p>
      </dgm:t>
    </dgm:pt>
    <dgm:pt modelId="{E1834A47-05FF-4A65-B2F9-DFC9B92F5FE3}" type="parTrans" cxnId="{3DEA6B42-AF60-4DBA-B193-E8C90C100C23}">
      <dgm:prSet/>
      <dgm:spPr/>
      <dgm:t>
        <a:bodyPr/>
        <a:lstStyle/>
        <a:p>
          <a:endParaRPr lang="en-US"/>
        </a:p>
      </dgm:t>
    </dgm:pt>
    <dgm:pt modelId="{A10EA19B-C590-4E77-99CB-70FD60D2A6F7}" type="sibTrans" cxnId="{3DEA6B42-AF60-4DBA-B193-E8C90C100C23}">
      <dgm:prSet/>
      <dgm:spPr/>
      <dgm:t>
        <a:bodyPr/>
        <a:lstStyle/>
        <a:p>
          <a:endParaRPr lang="en-US"/>
        </a:p>
      </dgm:t>
    </dgm:pt>
    <dgm:pt modelId="{3086074F-2C87-407C-9E9D-CC38E2CD7074}">
      <dgm:prSet/>
      <dgm:spPr/>
      <dgm:t>
        <a:bodyPr/>
        <a:lstStyle/>
        <a:p>
          <a:r>
            <a:rPr lang="fr-FR" noProof="0" dirty="0"/>
            <a:t>Version de LPI basée sur les données de suivi / sources Big Data
Enquête mise en œuvre moins souvent (par exemple tous les 4 ans) avec des mises à jour, par exemple tous les 1-2 ans basées sur le Big Data
La mise en œuvre dépend des opérateurs mondiaux / groupes d’entreprises désireux de partager des données</a:t>
          </a:r>
        </a:p>
      </dgm:t>
    </dgm:pt>
    <dgm:pt modelId="{3F0C99AB-A83B-4B0A-9AA3-73276F9BB697}" type="parTrans" cxnId="{3B828575-FD87-44C9-9ED1-CB61A7A44A50}">
      <dgm:prSet/>
      <dgm:spPr/>
      <dgm:t>
        <a:bodyPr/>
        <a:lstStyle/>
        <a:p>
          <a:endParaRPr lang="en-US"/>
        </a:p>
      </dgm:t>
    </dgm:pt>
    <dgm:pt modelId="{5654036C-EB37-4621-B939-2D9F61EFF5A9}" type="sibTrans" cxnId="{3B828575-FD87-44C9-9ED1-CB61A7A44A50}">
      <dgm:prSet/>
      <dgm:spPr/>
      <dgm:t>
        <a:bodyPr/>
        <a:lstStyle/>
        <a:p>
          <a:endParaRPr lang="en-US"/>
        </a:p>
      </dgm:t>
    </dgm:pt>
    <dgm:pt modelId="{FC9C135A-9DF3-4E26-84FB-789995A1CEA2}" type="pres">
      <dgm:prSet presAssocID="{6224E7BB-C07C-40C6-AA0B-36D221A3FB32}" presName="Name0" presStyleCnt="0">
        <dgm:presLayoutVars>
          <dgm:dir/>
          <dgm:animLvl val="lvl"/>
          <dgm:resizeHandles val="exact"/>
        </dgm:presLayoutVars>
      </dgm:prSet>
      <dgm:spPr/>
    </dgm:pt>
    <dgm:pt modelId="{B758EA71-73F2-46D9-89DB-3AED731AD907}" type="pres">
      <dgm:prSet presAssocID="{66160994-06CC-4CD2-A455-2E5132E4262B}" presName="composite" presStyleCnt="0"/>
      <dgm:spPr/>
    </dgm:pt>
    <dgm:pt modelId="{F85C8ECA-BFE6-47CA-8B4D-FCE43E4085E5}" type="pres">
      <dgm:prSet presAssocID="{66160994-06CC-4CD2-A455-2E5132E4262B}" presName="parTx" presStyleLbl="alignNode1" presStyleIdx="0" presStyleCnt="3">
        <dgm:presLayoutVars>
          <dgm:chMax val="0"/>
          <dgm:chPref val="0"/>
          <dgm:bulletEnabled val="1"/>
        </dgm:presLayoutVars>
      </dgm:prSet>
      <dgm:spPr/>
    </dgm:pt>
    <dgm:pt modelId="{CDE3A012-4336-4FE1-B81D-46CC44F39CBC}" type="pres">
      <dgm:prSet presAssocID="{66160994-06CC-4CD2-A455-2E5132E4262B}" presName="desTx" presStyleLbl="alignAccFollowNode1" presStyleIdx="0" presStyleCnt="3">
        <dgm:presLayoutVars>
          <dgm:bulletEnabled val="1"/>
        </dgm:presLayoutVars>
      </dgm:prSet>
      <dgm:spPr/>
    </dgm:pt>
    <dgm:pt modelId="{C59AEB7B-652E-4720-81A8-1E9E5DF66793}" type="pres">
      <dgm:prSet presAssocID="{ED553CFC-1A7D-4495-A2B5-73FF0633C06F}" presName="space" presStyleCnt="0"/>
      <dgm:spPr/>
    </dgm:pt>
    <dgm:pt modelId="{D61908E0-6B75-4C68-8614-B481A65CD12E}" type="pres">
      <dgm:prSet presAssocID="{B2067BDB-801D-4DB6-BC8B-57004E21258E}" presName="composite" presStyleCnt="0"/>
      <dgm:spPr/>
    </dgm:pt>
    <dgm:pt modelId="{8136CCEE-EBBC-4EA9-A6D0-447B08E858F7}" type="pres">
      <dgm:prSet presAssocID="{B2067BDB-801D-4DB6-BC8B-57004E21258E}" presName="parTx" presStyleLbl="alignNode1" presStyleIdx="1" presStyleCnt="3">
        <dgm:presLayoutVars>
          <dgm:chMax val="0"/>
          <dgm:chPref val="0"/>
          <dgm:bulletEnabled val="1"/>
        </dgm:presLayoutVars>
      </dgm:prSet>
      <dgm:spPr/>
    </dgm:pt>
    <dgm:pt modelId="{871D80A4-73DD-4819-8772-A48AFD027938}" type="pres">
      <dgm:prSet presAssocID="{B2067BDB-801D-4DB6-BC8B-57004E21258E}" presName="desTx" presStyleLbl="alignAccFollowNode1" presStyleIdx="1" presStyleCnt="3">
        <dgm:presLayoutVars>
          <dgm:bulletEnabled val="1"/>
        </dgm:presLayoutVars>
      </dgm:prSet>
      <dgm:spPr/>
    </dgm:pt>
    <dgm:pt modelId="{1432C73F-A216-43C6-A628-68AD47EAA761}" type="pres">
      <dgm:prSet presAssocID="{D648EE8F-B10C-4398-8D3B-3CDFA4F7B5DB}" presName="space" presStyleCnt="0"/>
      <dgm:spPr/>
    </dgm:pt>
    <dgm:pt modelId="{896D2473-BE9B-4032-A90B-85D5AD389BC8}" type="pres">
      <dgm:prSet presAssocID="{07C20E0C-4102-4D44-AEC9-2637097F74AA}" presName="composite" presStyleCnt="0"/>
      <dgm:spPr/>
    </dgm:pt>
    <dgm:pt modelId="{DA58880A-3CD4-4654-837C-FB04CFE23305}" type="pres">
      <dgm:prSet presAssocID="{07C20E0C-4102-4D44-AEC9-2637097F74AA}" presName="parTx" presStyleLbl="alignNode1" presStyleIdx="2" presStyleCnt="3">
        <dgm:presLayoutVars>
          <dgm:chMax val="0"/>
          <dgm:chPref val="0"/>
          <dgm:bulletEnabled val="1"/>
        </dgm:presLayoutVars>
      </dgm:prSet>
      <dgm:spPr/>
    </dgm:pt>
    <dgm:pt modelId="{72868629-C09B-43D3-97DC-DB1C5D160FBE}" type="pres">
      <dgm:prSet presAssocID="{07C20E0C-4102-4D44-AEC9-2637097F74AA}" presName="desTx" presStyleLbl="alignAccFollowNode1" presStyleIdx="2" presStyleCnt="3">
        <dgm:presLayoutVars>
          <dgm:bulletEnabled val="1"/>
        </dgm:presLayoutVars>
      </dgm:prSet>
      <dgm:spPr/>
    </dgm:pt>
  </dgm:ptLst>
  <dgm:cxnLst>
    <dgm:cxn modelId="{36CFFF09-BB69-4F98-9686-616DB04AFD26}" type="presOf" srcId="{07C20E0C-4102-4D44-AEC9-2637097F74AA}" destId="{DA58880A-3CD4-4654-837C-FB04CFE23305}" srcOrd="0" destOrd="0" presId="urn:microsoft.com/office/officeart/2005/8/layout/hList1"/>
    <dgm:cxn modelId="{DD78890C-3251-4C9A-9645-DCE9DD74B3E2}" type="presOf" srcId="{3086074F-2C87-407C-9E9D-CC38E2CD7074}" destId="{72868629-C09B-43D3-97DC-DB1C5D160FBE}" srcOrd="0" destOrd="1" presId="urn:microsoft.com/office/officeart/2005/8/layout/hList1"/>
    <dgm:cxn modelId="{2578D516-9313-4363-8138-82C96DA68FD6}" srcId="{6224E7BB-C07C-40C6-AA0B-36D221A3FB32}" destId="{66160994-06CC-4CD2-A455-2E5132E4262B}" srcOrd="0" destOrd="0" parTransId="{1C2134B1-FE64-47A0-9E46-DA876BC193E0}" sibTransId="{ED553CFC-1A7D-4495-A2B5-73FF0633C06F}"/>
    <dgm:cxn modelId="{18640125-8BF5-47E6-B69A-50C0E55338B6}" srcId="{B2067BDB-801D-4DB6-BC8B-57004E21258E}" destId="{2383D4FF-F782-4A66-9A0C-81DC578CA602}" srcOrd="2" destOrd="0" parTransId="{3E74CD57-38A5-412B-A1AB-BB1B0F3CBFA7}" sibTransId="{B5C7DF3B-F2D7-4D8F-8EA7-675C764CB04A}"/>
    <dgm:cxn modelId="{C8C17F31-7BEB-4F70-9603-239B69044710}" srcId="{66160994-06CC-4CD2-A455-2E5132E4262B}" destId="{F538DD8C-7AC9-476C-A00B-2499C22DB281}" srcOrd="1" destOrd="0" parTransId="{F223F8C8-4754-4B9E-A8AF-BC6D7A1054CA}" sibTransId="{20C27423-1B32-4F89-802D-1F1762240232}"/>
    <dgm:cxn modelId="{14677039-9FAF-43B7-ADE7-897E7CE121DF}" type="presOf" srcId="{6224E7BB-C07C-40C6-AA0B-36D221A3FB32}" destId="{FC9C135A-9DF3-4E26-84FB-789995A1CEA2}" srcOrd="0" destOrd="0" presId="urn:microsoft.com/office/officeart/2005/8/layout/hList1"/>
    <dgm:cxn modelId="{3DEA6B42-AF60-4DBA-B193-E8C90C100C23}" srcId="{07C20E0C-4102-4D44-AEC9-2637097F74AA}" destId="{0DC42EF0-3BE0-46E9-A44C-B788F59FF455}" srcOrd="0" destOrd="0" parTransId="{E1834A47-05FF-4A65-B2F9-DFC9B92F5FE3}" sibTransId="{A10EA19B-C590-4E77-99CB-70FD60D2A6F7}"/>
    <dgm:cxn modelId="{0205E642-DB2E-4000-81F9-5246FDAB5C9D}" type="presOf" srcId="{66160994-06CC-4CD2-A455-2E5132E4262B}" destId="{F85C8ECA-BFE6-47CA-8B4D-FCE43E4085E5}" srcOrd="0" destOrd="0" presId="urn:microsoft.com/office/officeart/2005/8/layout/hList1"/>
    <dgm:cxn modelId="{1570FE56-780A-4E0F-B26B-F2D091DC99CC}" type="presOf" srcId="{0DC42EF0-3BE0-46E9-A44C-B788F59FF455}" destId="{72868629-C09B-43D3-97DC-DB1C5D160FBE}" srcOrd="0" destOrd="0" presId="urn:microsoft.com/office/officeart/2005/8/layout/hList1"/>
    <dgm:cxn modelId="{958BD862-325C-471D-A9C7-DA48C47C82C4}" type="presOf" srcId="{2383D4FF-F782-4A66-9A0C-81DC578CA602}" destId="{871D80A4-73DD-4819-8772-A48AFD027938}" srcOrd="0" destOrd="2" presId="urn:microsoft.com/office/officeart/2005/8/layout/hList1"/>
    <dgm:cxn modelId="{DB217867-B5FB-46F8-9767-DBA8DE7329E4}" srcId="{B2067BDB-801D-4DB6-BC8B-57004E21258E}" destId="{7462315F-5E38-4AEA-96FB-FEABA880CC0F}" srcOrd="0" destOrd="0" parTransId="{A39979B3-9195-4AE0-9854-917F92C21F61}" sibTransId="{63A563A8-2B7A-4435-9BE5-141BAF3C2C2A}"/>
    <dgm:cxn modelId="{CEC64068-2CAB-421A-AA47-00C614B9BB36}" type="presOf" srcId="{B2067BDB-801D-4DB6-BC8B-57004E21258E}" destId="{8136CCEE-EBBC-4EA9-A6D0-447B08E858F7}" srcOrd="0" destOrd="0" presId="urn:microsoft.com/office/officeart/2005/8/layout/hList1"/>
    <dgm:cxn modelId="{3B828575-FD87-44C9-9ED1-CB61A7A44A50}" srcId="{07C20E0C-4102-4D44-AEC9-2637097F74AA}" destId="{3086074F-2C87-407C-9E9D-CC38E2CD7074}" srcOrd="1" destOrd="0" parTransId="{3F0C99AB-A83B-4B0A-9AA3-73276F9BB697}" sibTransId="{5654036C-EB37-4621-B939-2D9F61EFF5A9}"/>
    <dgm:cxn modelId="{3DC03179-3126-45A1-B94A-1888DDFF090B}" srcId="{6224E7BB-C07C-40C6-AA0B-36D221A3FB32}" destId="{B2067BDB-801D-4DB6-BC8B-57004E21258E}" srcOrd="1" destOrd="0" parTransId="{18CF3A90-FA54-4FFB-8C72-C21637845900}" sibTransId="{D648EE8F-B10C-4398-8D3B-3CDFA4F7B5DB}"/>
    <dgm:cxn modelId="{69809979-CC43-4723-9B81-EFC736C4884F}" srcId="{66160994-06CC-4CD2-A455-2E5132E4262B}" destId="{432D68C2-36A6-46B6-A505-7000D6052629}" srcOrd="0" destOrd="0" parTransId="{727ABD4E-D6BC-42D8-9F30-CC48C43D70B1}" sibTransId="{B5A680BB-4444-4E41-94DA-DEFAC975AC9D}"/>
    <dgm:cxn modelId="{CDDFC479-8392-4FCC-92A7-171529FD0A6B}" type="presOf" srcId="{E236DD3D-F719-46DC-A401-0B6AE03A7813}" destId="{871D80A4-73DD-4819-8772-A48AFD027938}" srcOrd="0" destOrd="1" presId="urn:microsoft.com/office/officeart/2005/8/layout/hList1"/>
    <dgm:cxn modelId="{74253AA9-44EB-4501-89A5-41758D1AA872}" type="presOf" srcId="{7462315F-5E38-4AEA-96FB-FEABA880CC0F}" destId="{871D80A4-73DD-4819-8772-A48AFD027938}" srcOrd="0" destOrd="0" presId="urn:microsoft.com/office/officeart/2005/8/layout/hList1"/>
    <dgm:cxn modelId="{307A1AC6-B557-48A5-B777-CEC5E4D7783A}" srcId="{B2067BDB-801D-4DB6-BC8B-57004E21258E}" destId="{E236DD3D-F719-46DC-A401-0B6AE03A7813}" srcOrd="1" destOrd="0" parTransId="{A64DB48E-2593-4042-9DDE-3AC9F852B00A}" sibTransId="{55B550D7-75FE-4796-8EB7-8CAF7542A854}"/>
    <dgm:cxn modelId="{8B8F61E9-0C23-4AF1-8B90-6A0F89A637D5}" srcId="{6224E7BB-C07C-40C6-AA0B-36D221A3FB32}" destId="{07C20E0C-4102-4D44-AEC9-2637097F74AA}" srcOrd="2" destOrd="0" parTransId="{0982AD3C-DADB-4AF6-8041-85194D424DD9}" sibTransId="{48FAF5C7-1F65-4C75-9526-E5A682ADAE78}"/>
    <dgm:cxn modelId="{F69927F3-CDA2-40CF-B191-C71A105508C9}" type="presOf" srcId="{432D68C2-36A6-46B6-A505-7000D6052629}" destId="{CDE3A012-4336-4FE1-B81D-46CC44F39CBC}" srcOrd="0" destOrd="0" presId="urn:microsoft.com/office/officeart/2005/8/layout/hList1"/>
    <dgm:cxn modelId="{73B1C9F3-0801-4D45-8513-1318B4FCB3CC}" type="presOf" srcId="{F538DD8C-7AC9-476C-A00B-2499C22DB281}" destId="{CDE3A012-4336-4FE1-B81D-46CC44F39CBC}" srcOrd="0" destOrd="1" presId="urn:microsoft.com/office/officeart/2005/8/layout/hList1"/>
    <dgm:cxn modelId="{BC88E769-F7E1-4688-98A3-7EC2884352D3}" type="presParOf" srcId="{FC9C135A-9DF3-4E26-84FB-789995A1CEA2}" destId="{B758EA71-73F2-46D9-89DB-3AED731AD907}" srcOrd="0" destOrd="0" presId="urn:microsoft.com/office/officeart/2005/8/layout/hList1"/>
    <dgm:cxn modelId="{57045AF2-F824-4988-BF23-AFC1FA611212}" type="presParOf" srcId="{B758EA71-73F2-46D9-89DB-3AED731AD907}" destId="{F85C8ECA-BFE6-47CA-8B4D-FCE43E4085E5}" srcOrd="0" destOrd="0" presId="urn:microsoft.com/office/officeart/2005/8/layout/hList1"/>
    <dgm:cxn modelId="{B0F5591F-83D3-4220-A5E3-048A9E16FA41}" type="presParOf" srcId="{B758EA71-73F2-46D9-89DB-3AED731AD907}" destId="{CDE3A012-4336-4FE1-B81D-46CC44F39CBC}" srcOrd="1" destOrd="0" presId="urn:microsoft.com/office/officeart/2005/8/layout/hList1"/>
    <dgm:cxn modelId="{5D122E9B-A66E-462C-8F18-F5DFD0A133F4}" type="presParOf" srcId="{FC9C135A-9DF3-4E26-84FB-789995A1CEA2}" destId="{C59AEB7B-652E-4720-81A8-1E9E5DF66793}" srcOrd="1" destOrd="0" presId="urn:microsoft.com/office/officeart/2005/8/layout/hList1"/>
    <dgm:cxn modelId="{AFA4D339-4657-4134-A7C2-DE05561B4F93}" type="presParOf" srcId="{FC9C135A-9DF3-4E26-84FB-789995A1CEA2}" destId="{D61908E0-6B75-4C68-8614-B481A65CD12E}" srcOrd="2" destOrd="0" presId="urn:microsoft.com/office/officeart/2005/8/layout/hList1"/>
    <dgm:cxn modelId="{BB100BC8-0390-429A-BDBB-3264AFE299D6}" type="presParOf" srcId="{D61908E0-6B75-4C68-8614-B481A65CD12E}" destId="{8136CCEE-EBBC-4EA9-A6D0-447B08E858F7}" srcOrd="0" destOrd="0" presId="urn:microsoft.com/office/officeart/2005/8/layout/hList1"/>
    <dgm:cxn modelId="{1991DBD8-3640-4A29-A549-A446E77FB138}" type="presParOf" srcId="{D61908E0-6B75-4C68-8614-B481A65CD12E}" destId="{871D80A4-73DD-4819-8772-A48AFD027938}" srcOrd="1" destOrd="0" presId="urn:microsoft.com/office/officeart/2005/8/layout/hList1"/>
    <dgm:cxn modelId="{7524C3B6-8F9A-4013-9B9B-9846EA95A03C}" type="presParOf" srcId="{FC9C135A-9DF3-4E26-84FB-789995A1CEA2}" destId="{1432C73F-A216-43C6-A628-68AD47EAA761}" srcOrd="3" destOrd="0" presId="urn:microsoft.com/office/officeart/2005/8/layout/hList1"/>
    <dgm:cxn modelId="{76201CD9-3153-4926-B1CF-EEDB7149E6B8}" type="presParOf" srcId="{FC9C135A-9DF3-4E26-84FB-789995A1CEA2}" destId="{896D2473-BE9B-4032-A90B-85D5AD389BC8}" srcOrd="4" destOrd="0" presId="urn:microsoft.com/office/officeart/2005/8/layout/hList1"/>
    <dgm:cxn modelId="{E872622B-210E-4FDF-A600-017304C3E51E}" type="presParOf" srcId="{896D2473-BE9B-4032-A90B-85D5AD389BC8}" destId="{DA58880A-3CD4-4654-837C-FB04CFE23305}" srcOrd="0" destOrd="0" presId="urn:microsoft.com/office/officeart/2005/8/layout/hList1"/>
    <dgm:cxn modelId="{ED155F26-930B-4242-9FD9-983BEBA7A90A}" type="presParOf" srcId="{896D2473-BE9B-4032-A90B-85D5AD389BC8}" destId="{72868629-C09B-43D3-97DC-DB1C5D160FB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139DF2-FFA1-4A0A-BA71-6E414733497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3FB21EC-EB07-4DA9-A330-468C9AF7E9F0}">
      <dgm:prSet/>
      <dgm:spPr/>
      <dgm:t>
        <a:bodyPr/>
        <a:lstStyle/>
        <a:p>
          <a:r>
            <a:rPr lang="fr-FR" noProof="0" dirty="0"/>
            <a:t>Mesurer  la connectivité des chaînes d’approvisionnement = équivalent pour SC du concept d’accessibilité pour la mobilité humaine</a:t>
          </a:r>
        </a:p>
      </dgm:t>
    </dgm:pt>
    <dgm:pt modelId="{0B5427AA-0E05-48FD-BA70-0ADC38E39269}" type="parTrans" cxnId="{089AAAE8-804C-4043-8FF8-23245645BFA7}">
      <dgm:prSet/>
      <dgm:spPr/>
      <dgm:t>
        <a:bodyPr/>
        <a:lstStyle/>
        <a:p>
          <a:endParaRPr lang="en-US"/>
        </a:p>
      </dgm:t>
    </dgm:pt>
    <dgm:pt modelId="{365C1BEE-A363-429E-AE99-0493B6DF7458}" type="sibTrans" cxnId="{089AAAE8-804C-4043-8FF8-23245645BFA7}">
      <dgm:prSet/>
      <dgm:spPr/>
      <dgm:t>
        <a:bodyPr/>
        <a:lstStyle/>
        <a:p>
          <a:endParaRPr lang="en-US"/>
        </a:p>
      </dgm:t>
    </dgm:pt>
    <dgm:pt modelId="{9CEDCE77-DF5F-4457-B504-CEFED1FF55FB}">
      <dgm:prSet/>
      <dgm:spPr/>
      <dgm:t>
        <a:bodyPr/>
        <a:lstStyle/>
        <a:p>
          <a:r>
            <a:rPr lang="fr-FR" noProof="0" dirty="0"/>
            <a:t>Métrique basée sur des données bilatérales (flux, temps ou distance)
La fiabilité est la propriété la plus importante de la chaîne d’approvisionnement, pas le coût ou les retards =&gt; écart dans les délais SC</a:t>
          </a:r>
        </a:p>
      </dgm:t>
    </dgm:pt>
    <dgm:pt modelId="{2AE56154-7C77-45E0-BE04-AE7AD773C600}" type="parTrans" cxnId="{DD26EFEB-C42B-4E7B-A7D9-E0E569BE7AC5}">
      <dgm:prSet/>
      <dgm:spPr/>
      <dgm:t>
        <a:bodyPr/>
        <a:lstStyle/>
        <a:p>
          <a:endParaRPr lang="en-US"/>
        </a:p>
      </dgm:t>
    </dgm:pt>
    <dgm:pt modelId="{089A7F89-FF1D-4BD2-9D70-79788ED646CE}" type="sibTrans" cxnId="{DD26EFEB-C42B-4E7B-A7D9-E0E569BE7AC5}">
      <dgm:prSet/>
      <dgm:spPr/>
      <dgm:t>
        <a:bodyPr/>
        <a:lstStyle/>
        <a:p>
          <a:endParaRPr lang="en-US"/>
        </a:p>
      </dgm:t>
    </dgm:pt>
    <dgm:pt modelId="{4E67B9A4-993E-4563-B7C0-B5D28E9642C6}">
      <dgm:prSet/>
      <dgm:spPr/>
      <dgm:t>
        <a:bodyPr/>
        <a:lstStyle/>
        <a:p>
          <a:r>
            <a:rPr lang="fr-FR" noProof="0" dirty="0"/>
            <a:t>La performance logistique a à la fois :</a:t>
          </a:r>
        </a:p>
      </dgm:t>
    </dgm:pt>
    <dgm:pt modelId="{A2EF22E9-CD95-48F3-B834-C0364A7C1776}" type="parTrans" cxnId="{A53DF76D-CCE0-4B22-AF5E-B7D7C3E49AB8}">
      <dgm:prSet/>
      <dgm:spPr/>
      <dgm:t>
        <a:bodyPr/>
        <a:lstStyle/>
        <a:p>
          <a:endParaRPr lang="en-US"/>
        </a:p>
      </dgm:t>
    </dgm:pt>
    <dgm:pt modelId="{48B610F4-A32A-4F03-8CD2-08AFACB8E119}" type="sibTrans" cxnId="{A53DF76D-CCE0-4B22-AF5E-B7D7C3E49AB8}">
      <dgm:prSet/>
      <dgm:spPr/>
      <dgm:t>
        <a:bodyPr/>
        <a:lstStyle/>
        <a:p>
          <a:endParaRPr lang="en-US"/>
        </a:p>
      </dgm:t>
    </dgm:pt>
    <dgm:pt modelId="{13BFA225-FB8A-4FDE-8F23-820FE58C049A}">
      <dgm:prSet/>
      <dgm:spPr/>
      <dgm:t>
        <a:bodyPr/>
        <a:lstStyle/>
        <a:p>
          <a:r>
            <a:rPr lang="fr-FR" noProof="0" dirty="0"/>
            <a:t>Contribution endogène (influencée par les interventions politiques)
Contribution exogène (p. ex. position sur les réseaux, moins influencée par la politique)</a:t>
          </a:r>
        </a:p>
      </dgm:t>
    </dgm:pt>
    <dgm:pt modelId="{36458F00-E556-48D4-93AB-E8C934E94AFA}" type="parTrans" cxnId="{339C0A7F-D942-4C52-B8D5-1A21E067774C}">
      <dgm:prSet/>
      <dgm:spPr/>
      <dgm:t>
        <a:bodyPr/>
        <a:lstStyle/>
        <a:p>
          <a:endParaRPr lang="en-US"/>
        </a:p>
      </dgm:t>
    </dgm:pt>
    <dgm:pt modelId="{1E193D7C-D979-44B3-83AD-36D218A96B83}" type="sibTrans" cxnId="{339C0A7F-D942-4C52-B8D5-1A21E067774C}">
      <dgm:prSet/>
      <dgm:spPr/>
      <dgm:t>
        <a:bodyPr/>
        <a:lstStyle/>
        <a:p>
          <a:endParaRPr lang="en-US"/>
        </a:p>
      </dgm:t>
    </dgm:pt>
    <dgm:pt modelId="{82B74CD8-128F-4624-BA7A-872382DF6DB3}">
      <dgm:prSet/>
      <dgm:spPr/>
      <dgm:t>
        <a:bodyPr/>
        <a:lstStyle/>
        <a:p>
          <a:r>
            <a:rPr lang="fr-FR" noProof="0" dirty="0"/>
            <a:t>La performance logistique agrège la performance de différents types de chaînes d’approvisionnement</a:t>
          </a:r>
        </a:p>
      </dgm:t>
    </dgm:pt>
    <dgm:pt modelId="{F1FB2B98-6E11-4B91-8FF8-5AFC64A0C974}" type="parTrans" cxnId="{AEF47E8D-B471-435A-B8C0-BEF4A377DDE0}">
      <dgm:prSet/>
      <dgm:spPr/>
      <dgm:t>
        <a:bodyPr/>
        <a:lstStyle/>
        <a:p>
          <a:endParaRPr lang="en-US"/>
        </a:p>
      </dgm:t>
    </dgm:pt>
    <dgm:pt modelId="{87BDF27D-8ABC-41B2-B775-EC4E37D76AA1}" type="sibTrans" cxnId="{AEF47E8D-B471-435A-B8C0-BEF4A377DDE0}">
      <dgm:prSet/>
      <dgm:spPr/>
      <dgm:t>
        <a:bodyPr/>
        <a:lstStyle/>
        <a:p>
          <a:endParaRPr lang="en-US"/>
        </a:p>
      </dgm:t>
    </dgm:pt>
    <dgm:pt modelId="{1130B9C8-82C5-454A-959B-7579CE570E67}">
      <dgm:prSet/>
      <dgm:spPr/>
      <dgm:t>
        <a:bodyPr/>
        <a:lstStyle/>
        <a:p>
          <a:r>
            <a:rPr lang="fr-FR" noProof="0" dirty="0">
              <a:latin typeface="Arial" panose="020B0604020202020204" pitchFamily="34" charset="0"/>
              <a:cs typeface="Arial" panose="020B0604020202020204" pitchFamily="34" charset="0"/>
            </a:rPr>
            <a:t>→ Ne peut pas être très granulaire car les chaînes d’approvisionnement ne sont pas comparables d’un endroit ou d’une industrie à l’autre</a:t>
          </a:r>
          <a:endParaRPr lang="fr-FR" noProof="0" dirty="0"/>
        </a:p>
      </dgm:t>
    </dgm:pt>
    <dgm:pt modelId="{10354C66-9303-44AD-9E33-56DBCD67F25E}" type="parTrans" cxnId="{FDD75735-170F-494C-9750-2379BE38C750}">
      <dgm:prSet/>
      <dgm:spPr/>
      <dgm:t>
        <a:bodyPr/>
        <a:lstStyle/>
        <a:p>
          <a:endParaRPr lang="en-US"/>
        </a:p>
      </dgm:t>
    </dgm:pt>
    <dgm:pt modelId="{84112D0B-0BE8-46DA-8238-E66E1C4ED31E}" type="sibTrans" cxnId="{FDD75735-170F-494C-9750-2379BE38C750}">
      <dgm:prSet/>
      <dgm:spPr/>
      <dgm:t>
        <a:bodyPr/>
        <a:lstStyle/>
        <a:p>
          <a:endParaRPr lang="en-US"/>
        </a:p>
      </dgm:t>
    </dgm:pt>
    <dgm:pt modelId="{1B384691-CF28-6147-8559-CEBB07CC337A}">
      <dgm:prSet/>
      <dgm:spPr/>
      <dgm:t>
        <a:bodyPr/>
        <a:lstStyle/>
        <a:p>
          <a:r>
            <a:rPr lang="fr-FR" noProof="0" dirty="0"/>
            <a:t> Les KPIs peuvent être plus spécifiques</a:t>
          </a:r>
        </a:p>
      </dgm:t>
    </dgm:pt>
    <dgm:pt modelId="{DE68D391-7CD7-A34D-998E-B41851EAB7C0}" type="parTrans" cxnId="{3B2039A9-DDCE-B84B-BDD4-0939631ABADA}">
      <dgm:prSet/>
      <dgm:spPr/>
      <dgm:t>
        <a:bodyPr/>
        <a:lstStyle/>
        <a:p>
          <a:endParaRPr lang="en-US"/>
        </a:p>
      </dgm:t>
    </dgm:pt>
    <dgm:pt modelId="{54200D2B-0844-E141-81F1-6DF89CFC2A91}" type="sibTrans" cxnId="{3B2039A9-DDCE-B84B-BDD4-0939631ABADA}">
      <dgm:prSet/>
      <dgm:spPr/>
      <dgm:t>
        <a:bodyPr/>
        <a:lstStyle/>
        <a:p>
          <a:endParaRPr lang="en-US"/>
        </a:p>
      </dgm:t>
    </dgm:pt>
    <dgm:pt modelId="{98EBD62A-416A-43AB-9C58-17B4D21A4A82}" type="pres">
      <dgm:prSet presAssocID="{74139DF2-FFA1-4A0A-BA71-6E414733497F}" presName="linear" presStyleCnt="0">
        <dgm:presLayoutVars>
          <dgm:animLvl val="lvl"/>
          <dgm:resizeHandles val="exact"/>
        </dgm:presLayoutVars>
      </dgm:prSet>
      <dgm:spPr/>
    </dgm:pt>
    <dgm:pt modelId="{E0287E23-FAC3-411D-B608-1A8DAB2FFF8D}" type="pres">
      <dgm:prSet presAssocID="{93FB21EC-EB07-4DA9-A330-468C9AF7E9F0}" presName="parentText" presStyleLbl="node1" presStyleIdx="0" presStyleCnt="3">
        <dgm:presLayoutVars>
          <dgm:chMax val="0"/>
          <dgm:bulletEnabled val="1"/>
        </dgm:presLayoutVars>
      </dgm:prSet>
      <dgm:spPr/>
    </dgm:pt>
    <dgm:pt modelId="{3B70DA51-6748-44F8-988F-87AC07499516}" type="pres">
      <dgm:prSet presAssocID="{93FB21EC-EB07-4DA9-A330-468C9AF7E9F0}" presName="childText" presStyleLbl="revTx" presStyleIdx="0" presStyleCnt="3">
        <dgm:presLayoutVars>
          <dgm:bulletEnabled val="1"/>
        </dgm:presLayoutVars>
      </dgm:prSet>
      <dgm:spPr/>
    </dgm:pt>
    <dgm:pt modelId="{8203E28A-A73C-4A27-B288-F50F8D4557D0}" type="pres">
      <dgm:prSet presAssocID="{4E67B9A4-993E-4563-B7C0-B5D28E9642C6}" presName="parentText" presStyleLbl="node1" presStyleIdx="1" presStyleCnt="3">
        <dgm:presLayoutVars>
          <dgm:chMax val="0"/>
          <dgm:bulletEnabled val="1"/>
        </dgm:presLayoutVars>
      </dgm:prSet>
      <dgm:spPr/>
    </dgm:pt>
    <dgm:pt modelId="{BCFF61C1-3A1C-4C20-9995-170E01C881BC}" type="pres">
      <dgm:prSet presAssocID="{4E67B9A4-993E-4563-B7C0-B5D28E9642C6}" presName="childText" presStyleLbl="revTx" presStyleIdx="1" presStyleCnt="3">
        <dgm:presLayoutVars>
          <dgm:bulletEnabled val="1"/>
        </dgm:presLayoutVars>
      </dgm:prSet>
      <dgm:spPr/>
    </dgm:pt>
    <dgm:pt modelId="{EA6A4813-3B95-4CE3-ABA0-ABEE7B8DA9D7}" type="pres">
      <dgm:prSet presAssocID="{82B74CD8-128F-4624-BA7A-872382DF6DB3}" presName="parentText" presStyleLbl="node1" presStyleIdx="2" presStyleCnt="3">
        <dgm:presLayoutVars>
          <dgm:chMax val="0"/>
          <dgm:bulletEnabled val="1"/>
        </dgm:presLayoutVars>
      </dgm:prSet>
      <dgm:spPr/>
    </dgm:pt>
    <dgm:pt modelId="{94D1171E-8639-4055-A4EC-C506DB42FAD8}" type="pres">
      <dgm:prSet presAssocID="{82B74CD8-128F-4624-BA7A-872382DF6DB3}" presName="childText" presStyleLbl="revTx" presStyleIdx="2" presStyleCnt="3">
        <dgm:presLayoutVars>
          <dgm:bulletEnabled val="1"/>
        </dgm:presLayoutVars>
      </dgm:prSet>
      <dgm:spPr/>
    </dgm:pt>
  </dgm:ptLst>
  <dgm:cxnLst>
    <dgm:cxn modelId="{27AAD011-659D-4184-A5C4-38E0953969E4}" type="presOf" srcId="{74139DF2-FFA1-4A0A-BA71-6E414733497F}" destId="{98EBD62A-416A-43AB-9C58-17B4D21A4A82}" srcOrd="0" destOrd="0" presId="urn:microsoft.com/office/officeart/2005/8/layout/vList2"/>
    <dgm:cxn modelId="{340FED17-91D2-4360-880F-1B416E520300}" type="presOf" srcId="{13BFA225-FB8A-4FDE-8F23-820FE58C049A}" destId="{BCFF61C1-3A1C-4C20-9995-170E01C881BC}" srcOrd="0" destOrd="0" presId="urn:microsoft.com/office/officeart/2005/8/layout/vList2"/>
    <dgm:cxn modelId="{DDBFE031-3EE6-402A-BBF5-7502165C562A}" type="presOf" srcId="{9CEDCE77-DF5F-4457-B504-CEFED1FF55FB}" destId="{3B70DA51-6748-44F8-988F-87AC07499516}" srcOrd="0" destOrd="0" presId="urn:microsoft.com/office/officeart/2005/8/layout/vList2"/>
    <dgm:cxn modelId="{FDD75735-170F-494C-9750-2379BE38C750}" srcId="{82B74CD8-128F-4624-BA7A-872382DF6DB3}" destId="{1130B9C8-82C5-454A-959B-7579CE570E67}" srcOrd="0" destOrd="0" parTransId="{10354C66-9303-44AD-9E33-56DBCD67F25E}" sibTransId="{84112D0B-0BE8-46DA-8238-E66E1C4ED31E}"/>
    <dgm:cxn modelId="{A53DF76D-CCE0-4B22-AF5E-B7D7C3E49AB8}" srcId="{74139DF2-FFA1-4A0A-BA71-6E414733497F}" destId="{4E67B9A4-993E-4563-B7C0-B5D28E9642C6}" srcOrd="1" destOrd="0" parTransId="{A2EF22E9-CD95-48F3-B834-C0364A7C1776}" sibTransId="{48B610F4-A32A-4F03-8CD2-08AFACB8E119}"/>
    <dgm:cxn modelId="{339C0A7F-D942-4C52-B8D5-1A21E067774C}" srcId="{4E67B9A4-993E-4563-B7C0-B5D28E9642C6}" destId="{13BFA225-FB8A-4FDE-8F23-820FE58C049A}" srcOrd="0" destOrd="0" parTransId="{36458F00-E556-48D4-93AB-E8C934E94AFA}" sibTransId="{1E193D7C-D979-44B3-83AD-36D218A96B83}"/>
    <dgm:cxn modelId="{AEF47E8D-B471-435A-B8C0-BEF4A377DDE0}" srcId="{74139DF2-FFA1-4A0A-BA71-6E414733497F}" destId="{82B74CD8-128F-4624-BA7A-872382DF6DB3}" srcOrd="2" destOrd="0" parTransId="{F1FB2B98-6E11-4B91-8FF8-5AFC64A0C974}" sibTransId="{87BDF27D-8ABC-41B2-B775-EC4E37D76AA1}"/>
    <dgm:cxn modelId="{3B2039A9-DDCE-B84B-BDD4-0939631ABADA}" srcId="{82B74CD8-128F-4624-BA7A-872382DF6DB3}" destId="{1B384691-CF28-6147-8559-CEBB07CC337A}" srcOrd="1" destOrd="0" parTransId="{DE68D391-7CD7-A34D-998E-B41851EAB7C0}" sibTransId="{54200D2B-0844-E141-81F1-6DF89CFC2A91}"/>
    <dgm:cxn modelId="{583157AE-58AE-4C59-9AB4-FF55FAF7FFB9}" type="presOf" srcId="{1130B9C8-82C5-454A-959B-7579CE570E67}" destId="{94D1171E-8639-4055-A4EC-C506DB42FAD8}" srcOrd="0" destOrd="0" presId="urn:microsoft.com/office/officeart/2005/8/layout/vList2"/>
    <dgm:cxn modelId="{6BDC68BA-63EB-448F-9200-6A3DFC2E98E5}" type="presOf" srcId="{93FB21EC-EB07-4DA9-A330-468C9AF7E9F0}" destId="{E0287E23-FAC3-411D-B608-1A8DAB2FFF8D}" srcOrd="0" destOrd="0" presId="urn:microsoft.com/office/officeart/2005/8/layout/vList2"/>
    <dgm:cxn modelId="{DE98CDCC-F127-BE4A-88CA-37B4AF401264}" type="presOf" srcId="{1B384691-CF28-6147-8559-CEBB07CC337A}" destId="{94D1171E-8639-4055-A4EC-C506DB42FAD8}" srcOrd="0" destOrd="1" presId="urn:microsoft.com/office/officeart/2005/8/layout/vList2"/>
    <dgm:cxn modelId="{089AAAE8-804C-4043-8FF8-23245645BFA7}" srcId="{74139DF2-FFA1-4A0A-BA71-6E414733497F}" destId="{93FB21EC-EB07-4DA9-A330-468C9AF7E9F0}" srcOrd="0" destOrd="0" parTransId="{0B5427AA-0E05-48FD-BA70-0ADC38E39269}" sibTransId="{365C1BEE-A363-429E-AE99-0493B6DF7458}"/>
    <dgm:cxn modelId="{DD26EFEB-C42B-4E7B-A7D9-E0E569BE7AC5}" srcId="{93FB21EC-EB07-4DA9-A330-468C9AF7E9F0}" destId="{9CEDCE77-DF5F-4457-B504-CEFED1FF55FB}" srcOrd="0" destOrd="0" parTransId="{2AE56154-7C77-45E0-BE04-AE7AD773C600}" sibTransId="{089A7F89-FF1D-4BD2-9D70-79788ED646CE}"/>
    <dgm:cxn modelId="{09A7E4F7-F6A8-4D9A-A284-00DF81ECDCC7}" type="presOf" srcId="{4E67B9A4-993E-4563-B7C0-B5D28E9642C6}" destId="{8203E28A-A73C-4A27-B288-F50F8D4557D0}" srcOrd="0" destOrd="0" presId="urn:microsoft.com/office/officeart/2005/8/layout/vList2"/>
    <dgm:cxn modelId="{11DCD1FC-A3B7-473A-959E-974FC26A5607}" type="presOf" srcId="{82B74CD8-128F-4624-BA7A-872382DF6DB3}" destId="{EA6A4813-3B95-4CE3-ABA0-ABEE7B8DA9D7}" srcOrd="0" destOrd="0" presId="urn:microsoft.com/office/officeart/2005/8/layout/vList2"/>
    <dgm:cxn modelId="{3E251531-54C9-4B36-A0EE-EEFA09474B87}" type="presParOf" srcId="{98EBD62A-416A-43AB-9C58-17B4D21A4A82}" destId="{E0287E23-FAC3-411D-B608-1A8DAB2FFF8D}" srcOrd="0" destOrd="0" presId="urn:microsoft.com/office/officeart/2005/8/layout/vList2"/>
    <dgm:cxn modelId="{1BD5AC08-581F-4F17-954B-9769C1F467BE}" type="presParOf" srcId="{98EBD62A-416A-43AB-9C58-17B4D21A4A82}" destId="{3B70DA51-6748-44F8-988F-87AC07499516}" srcOrd="1" destOrd="0" presId="urn:microsoft.com/office/officeart/2005/8/layout/vList2"/>
    <dgm:cxn modelId="{78C7B2A7-048E-4E49-B1C9-8764DCB74AF5}" type="presParOf" srcId="{98EBD62A-416A-43AB-9C58-17B4D21A4A82}" destId="{8203E28A-A73C-4A27-B288-F50F8D4557D0}" srcOrd="2" destOrd="0" presId="urn:microsoft.com/office/officeart/2005/8/layout/vList2"/>
    <dgm:cxn modelId="{25C25FB8-A0F0-4127-967B-9262202191E1}" type="presParOf" srcId="{98EBD62A-416A-43AB-9C58-17B4D21A4A82}" destId="{BCFF61C1-3A1C-4C20-9995-170E01C881BC}" srcOrd="3" destOrd="0" presId="urn:microsoft.com/office/officeart/2005/8/layout/vList2"/>
    <dgm:cxn modelId="{8001312E-2686-4715-9D38-DEBFF764D0E3}" type="presParOf" srcId="{98EBD62A-416A-43AB-9C58-17B4D21A4A82}" destId="{EA6A4813-3B95-4CE3-ABA0-ABEE7B8DA9D7}" srcOrd="4" destOrd="0" presId="urn:microsoft.com/office/officeart/2005/8/layout/vList2"/>
    <dgm:cxn modelId="{8C7704EA-D51E-4EAB-BD05-412EA685ADF9}" type="presParOf" srcId="{98EBD62A-416A-43AB-9C58-17B4D21A4A82}" destId="{94D1171E-8639-4055-A4EC-C506DB42FAD8}"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FCF19A-0F30-49CA-9716-AECC2C79B219}" type="doc">
      <dgm:prSet loTypeId="urn:microsoft.com/office/officeart/2005/8/layout/rings+Icon" loCatId="officeonline" qsTypeId="urn:microsoft.com/office/officeart/2005/8/quickstyle/simple1" qsCatId="simple" csTypeId="urn:microsoft.com/office/officeart/2005/8/colors/colorful5" csCatId="colorful" phldr="1"/>
      <dgm:spPr/>
      <dgm:t>
        <a:bodyPr/>
        <a:lstStyle/>
        <a:p>
          <a:endParaRPr lang="en-US"/>
        </a:p>
      </dgm:t>
    </dgm:pt>
    <dgm:pt modelId="{5C3F70A4-0840-4FE4-A425-2689A9BC676B}">
      <dgm:prSet custT="1"/>
      <dgm:spPr/>
      <dgm:t>
        <a:bodyPr/>
        <a:lstStyle/>
        <a:p>
          <a:r>
            <a:rPr lang="en-US" sz="1600"/>
            <a:t>Temps de </a:t>
          </a:r>
          <a:r>
            <a:rPr lang="en-US" sz="1600" err="1"/>
            <a:t>séjours</a:t>
          </a:r>
          <a:r>
            <a:rPr lang="en-US" sz="1600"/>
            <a:t>
</a:t>
          </a:r>
        </a:p>
      </dgm:t>
    </dgm:pt>
    <dgm:pt modelId="{38F76114-7738-4F8B-9B38-F13A4E63FDAB}" type="parTrans" cxnId="{C7680105-43FE-4162-A183-7D64DE125C5A}">
      <dgm:prSet/>
      <dgm:spPr/>
      <dgm:t>
        <a:bodyPr/>
        <a:lstStyle/>
        <a:p>
          <a:endParaRPr lang="en-US" sz="1600"/>
        </a:p>
      </dgm:t>
    </dgm:pt>
    <dgm:pt modelId="{DCFC7831-ACF3-4DE5-A729-DF84D2C7BE22}" type="sibTrans" cxnId="{C7680105-43FE-4162-A183-7D64DE125C5A}">
      <dgm:prSet/>
      <dgm:spPr/>
      <dgm:t>
        <a:bodyPr/>
        <a:lstStyle/>
        <a:p>
          <a:endParaRPr lang="en-US" sz="1600"/>
        </a:p>
      </dgm:t>
    </dgm:pt>
    <dgm:pt modelId="{6D45B102-0747-4DAB-964D-8B0B2ACF016F}">
      <dgm:prSet custT="1"/>
      <dgm:spPr/>
      <dgm:t>
        <a:bodyPr/>
        <a:lstStyle/>
        <a:p>
          <a:r>
            <a:rPr lang="en-US" sz="1600" err="1"/>
            <a:t>Nombre</a:t>
          </a:r>
          <a:r>
            <a:rPr lang="en-US" sz="1600"/>
            <a:t> de </a:t>
          </a:r>
          <a:r>
            <a:rPr lang="en-US" sz="1600" err="1"/>
            <a:t>connexions</a:t>
          </a:r>
          <a:r>
            <a:rPr lang="en-US" sz="1600"/>
            <a:t> </a:t>
          </a:r>
          <a:r>
            <a:rPr lang="en-US" sz="1600" err="1"/>
            <a:t>postales</a:t>
          </a:r>
          <a:r>
            <a:rPr lang="en-US" sz="1600"/>
            <a:t> </a:t>
          </a:r>
          <a:r>
            <a:rPr lang="en-US" sz="1600" err="1"/>
            <a:t>directes</a:t>
          </a:r>
          <a:r>
            <a:rPr lang="en-US" sz="1600"/>
            <a:t> (UPU)
</a:t>
          </a:r>
        </a:p>
      </dgm:t>
    </dgm:pt>
    <dgm:pt modelId="{6B7130ED-5948-42AA-ADFE-0EEEDA0C0F28}" type="parTrans" cxnId="{EBF7273A-8946-438F-9069-33CEB57C8D28}">
      <dgm:prSet/>
      <dgm:spPr/>
      <dgm:t>
        <a:bodyPr/>
        <a:lstStyle/>
        <a:p>
          <a:endParaRPr lang="en-US" sz="1600"/>
        </a:p>
      </dgm:t>
    </dgm:pt>
    <dgm:pt modelId="{E8C347C6-0528-4953-91B6-F3B78D284C34}" type="sibTrans" cxnId="{EBF7273A-8946-438F-9069-33CEB57C8D28}">
      <dgm:prSet/>
      <dgm:spPr/>
      <dgm:t>
        <a:bodyPr/>
        <a:lstStyle/>
        <a:p>
          <a:endParaRPr lang="en-US" sz="1600"/>
        </a:p>
      </dgm:t>
    </dgm:pt>
    <dgm:pt modelId="{9F4AB53D-9BF8-4DA3-B8E7-62445E87E127}">
      <dgm:prSet custT="1"/>
      <dgm:spPr/>
      <dgm:t>
        <a:bodyPr/>
        <a:lstStyle/>
        <a:p>
          <a:r>
            <a:rPr lang="en-US" sz="1600"/>
            <a:t>Temps de rotation des </a:t>
          </a:r>
          <a:r>
            <a:rPr lang="en-US" sz="1600" err="1"/>
            <a:t>porte-conteneurs</a:t>
          </a:r>
          <a:r>
            <a:rPr lang="en-US" sz="1600"/>
            <a:t> 
</a:t>
          </a:r>
        </a:p>
      </dgm:t>
    </dgm:pt>
    <dgm:pt modelId="{7DF158D6-2986-48D8-A2ED-5B2358C2B719}" type="parTrans" cxnId="{78A1298C-8220-445E-BCED-409C8E08A336}">
      <dgm:prSet/>
      <dgm:spPr/>
      <dgm:t>
        <a:bodyPr/>
        <a:lstStyle/>
        <a:p>
          <a:endParaRPr lang="en-US" sz="1600"/>
        </a:p>
      </dgm:t>
    </dgm:pt>
    <dgm:pt modelId="{447ED760-4583-479E-80A4-0A2CA1F15E27}" type="sibTrans" cxnId="{78A1298C-8220-445E-BCED-409C8E08A336}">
      <dgm:prSet/>
      <dgm:spPr/>
      <dgm:t>
        <a:bodyPr/>
        <a:lstStyle/>
        <a:p>
          <a:endParaRPr lang="en-US" sz="1600"/>
        </a:p>
      </dgm:t>
    </dgm:pt>
    <dgm:pt modelId="{3D8B3C27-016A-41CC-A95C-02085F31F157}">
      <dgm:prSet custT="1"/>
      <dgm:spPr/>
      <dgm:t>
        <a:bodyPr/>
        <a:lstStyle/>
        <a:p>
          <a:r>
            <a:rPr lang="en-US" sz="1600" err="1"/>
            <a:t>Délai</a:t>
          </a:r>
          <a:r>
            <a:rPr lang="en-US" sz="1600"/>
            <a:t> </a:t>
          </a:r>
          <a:r>
            <a:rPr lang="en-US" sz="1600" err="1"/>
            <a:t>d’e</a:t>
          </a:r>
          <a:r>
            <a:rPr lang="en-US" sz="1600"/>
            <a:t> rotation des </a:t>
          </a:r>
          <a:r>
            <a:rPr lang="en-US" sz="1600" err="1"/>
            <a:t>conteneurs</a:t>
          </a:r>
          <a:r>
            <a:rPr lang="en-US" sz="1600"/>
            <a:t> </a:t>
          </a:r>
          <a:r>
            <a:rPr lang="en-US" sz="1600" err="1"/>
            <a:t>à</a:t>
          </a:r>
          <a:r>
            <a:rPr lang="en-US" sz="1600"/>
            <a:t> </a:t>
          </a:r>
          <a:r>
            <a:rPr lang="en-US" sz="1600" err="1"/>
            <a:t>l’intérieur</a:t>
          </a:r>
          <a:r>
            <a:rPr lang="en-US" sz="1600"/>
            <a:t> du pays 
</a:t>
          </a:r>
        </a:p>
      </dgm:t>
    </dgm:pt>
    <dgm:pt modelId="{A8C26316-8D09-4007-9124-A59ED89B8419}" type="parTrans" cxnId="{011D7DA3-C4F6-4094-846F-386353215B75}">
      <dgm:prSet/>
      <dgm:spPr/>
      <dgm:t>
        <a:bodyPr/>
        <a:lstStyle/>
        <a:p>
          <a:endParaRPr lang="en-US" sz="1600"/>
        </a:p>
      </dgm:t>
    </dgm:pt>
    <dgm:pt modelId="{ED7644B1-5D66-4620-AE1F-F12263DAC1DA}" type="sibTrans" cxnId="{011D7DA3-C4F6-4094-846F-386353215B75}">
      <dgm:prSet/>
      <dgm:spPr/>
      <dgm:t>
        <a:bodyPr/>
        <a:lstStyle/>
        <a:p>
          <a:endParaRPr lang="en-US" sz="1600"/>
        </a:p>
      </dgm:t>
    </dgm:pt>
    <dgm:pt modelId="{1D8CA6B1-2BAE-4FDF-8F8B-EE00C654FFCB}">
      <dgm:prSet custT="1"/>
      <dgm:spPr/>
      <dgm:t>
        <a:bodyPr/>
        <a:lstStyle/>
        <a:p>
          <a:r>
            <a:rPr lang="en-US" sz="1600" err="1"/>
            <a:t>Délai</a:t>
          </a:r>
          <a:r>
            <a:rPr lang="en-US" sz="1600"/>
            <a:t> de livraison </a:t>
          </a:r>
          <a:r>
            <a:rPr lang="en-US" sz="1600" err="1"/>
            <a:t>bilatéral</a:t>
          </a:r>
          <a:r>
            <a:rPr lang="en-US" sz="1600"/>
            <a:t> des </a:t>
          </a:r>
          <a:r>
            <a:rPr lang="en-US" sz="1600" err="1"/>
            <a:t>conteneurs</a:t>
          </a:r>
          <a:r>
            <a:rPr lang="en-US" sz="1600"/>
            <a:t> (</a:t>
          </a:r>
          <a:r>
            <a:rPr lang="en-US" sz="1600" err="1"/>
            <a:t>écart</a:t>
          </a:r>
          <a:r>
            <a:rPr lang="en-US" sz="1600"/>
            <a:t> et </a:t>
          </a:r>
          <a:r>
            <a:rPr lang="en-US" sz="1600" err="1"/>
            <a:t>moyenne</a:t>
          </a:r>
          <a:r>
            <a:rPr lang="en-US" sz="1600"/>
            <a:t>)
</a:t>
          </a:r>
        </a:p>
      </dgm:t>
    </dgm:pt>
    <dgm:pt modelId="{0E764FE1-1430-4023-8060-462C3B2B1AF3}" type="parTrans" cxnId="{A5437A2F-4892-447F-B34B-21690EB6853B}">
      <dgm:prSet/>
      <dgm:spPr/>
      <dgm:t>
        <a:bodyPr/>
        <a:lstStyle/>
        <a:p>
          <a:endParaRPr lang="en-US" sz="1600"/>
        </a:p>
      </dgm:t>
    </dgm:pt>
    <dgm:pt modelId="{73796B6B-EE93-4040-BBA8-A7DE2F1F1A25}" type="sibTrans" cxnId="{A5437A2F-4892-447F-B34B-21690EB6853B}">
      <dgm:prSet/>
      <dgm:spPr/>
      <dgm:t>
        <a:bodyPr/>
        <a:lstStyle/>
        <a:p>
          <a:endParaRPr lang="en-US" sz="1600"/>
        </a:p>
      </dgm:t>
    </dgm:pt>
    <dgm:pt modelId="{053623A2-AC2D-499B-AA65-040ADFC17059}">
      <dgm:prSet custT="1"/>
      <dgm:spPr/>
      <dgm:t>
        <a:bodyPr/>
        <a:lstStyle/>
        <a:p>
          <a:r>
            <a:rPr lang="en-US" sz="1600" err="1"/>
            <a:t>Métrique</a:t>
          </a:r>
          <a:r>
            <a:rPr lang="en-US" sz="1600"/>
            <a:t> du </a:t>
          </a:r>
          <a:r>
            <a:rPr lang="en-US" sz="1600" err="1"/>
            <a:t>réseau</a:t>
          </a:r>
          <a:r>
            <a:rPr lang="en-US" sz="1600"/>
            <a:t> (</a:t>
          </a:r>
          <a:r>
            <a:rPr lang="en-US" sz="1600" err="1"/>
            <a:t>centralité</a:t>
          </a:r>
          <a:r>
            <a:rPr lang="en-US" sz="1600"/>
            <a:t>, </a:t>
          </a:r>
          <a:r>
            <a:rPr lang="en-US" sz="1600" err="1"/>
            <a:t>degré</a:t>
          </a:r>
          <a:r>
            <a:rPr lang="en-US" sz="1600"/>
            <a:t>) pour la </a:t>
          </a:r>
          <a:r>
            <a:rPr lang="en-US" sz="1600" err="1"/>
            <a:t>logistique</a:t>
          </a:r>
          <a:r>
            <a:rPr lang="en-US" sz="1600"/>
            <a:t>)
</a:t>
          </a:r>
        </a:p>
      </dgm:t>
    </dgm:pt>
    <dgm:pt modelId="{23B8C34F-1729-4990-82B9-8CB1C556036E}" type="parTrans" cxnId="{4123DFCD-BF3D-47F5-9B07-11BA6691EA2D}">
      <dgm:prSet/>
      <dgm:spPr/>
      <dgm:t>
        <a:bodyPr/>
        <a:lstStyle/>
        <a:p>
          <a:endParaRPr lang="en-US" sz="1600"/>
        </a:p>
      </dgm:t>
    </dgm:pt>
    <dgm:pt modelId="{C1B4F196-3F65-4EFE-8F27-5389F03F7474}" type="sibTrans" cxnId="{4123DFCD-BF3D-47F5-9B07-11BA6691EA2D}">
      <dgm:prSet/>
      <dgm:spPr/>
      <dgm:t>
        <a:bodyPr/>
        <a:lstStyle/>
        <a:p>
          <a:endParaRPr lang="en-US" sz="1600"/>
        </a:p>
      </dgm:t>
    </dgm:pt>
    <dgm:pt modelId="{7CE71800-96B1-426A-8288-995E63B12B0E}">
      <dgm:prSet custT="1"/>
      <dgm:spPr/>
      <dgm:t>
        <a:bodyPr/>
        <a:lstStyle/>
        <a:p>
          <a:r>
            <a:rPr lang="en-US" sz="1600" i="1" err="1"/>
            <a:t>Analyse</a:t>
          </a:r>
          <a:r>
            <a:rPr lang="en-US" sz="1600" i="1"/>
            <a:t> des sentiments des sources </a:t>
          </a:r>
          <a:r>
            <a:rPr lang="en-US" sz="1600" i="1" err="1"/>
            <a:t>professionnelles</a:t>
          </a:r>
          <a:r>
            <a:rPr lang="en-US" sz="1600" i="1"/>
            <a:t> et </a:t>
          </a:r>
          <a:r>
            <a:rPr lang="en-US" sz="1600" i="1" err="1"/>
            <a:t>d’actualités</a:t>
          </a:r>
          <a:r>
            <a:rPr lang="en-US" sz="1600" i="1"/>
            <a:t> </a:t>
          </a:r>
          <a:r>
            <a:rPr lang="en-US" sz="1600" i="1" err="1"/>
            <a:t>à</a:t>
          </a:r>
          <a:r>
            <a:rPr lang="en-US" sz="1600" i="1"/>
            <a:t> </a:t>
          </a:r>
          <a:r>
            <a:rPr lang="en-US" sz="1600" i="1" err="1"/>
            <a:t>l’aide</a:t>
          </a:r>
          <a:r>
            <a:rPr lang="en-US" sz="1600" i="1"/>
            <a:t> de mots-</a:t>
          </a:r>
          <a:r>
            <a:rPr lang="en-US" sz="1600" i="1" err="1"/>
            <a:t>clés</a:t>
          </a:r>
          <a:r>
            <a:rPr lang="en-US" sz="1600" i="1"/>
            <a:t> </a:t>
          </a:r>
          <a:r>
            <a:rPr lang="en-US" sz="1600" i="1" err="1"/>
            <a:t>liés</a:t>
          </a:r>
          <a:r>
            <a:rPr lang="en-US" sz="1600" i="1"/>
            <a:t> </a:t>
          </a:r>
          <a:r>
            <a:rPr lang="en-US" sz="1600" i="1" err="1"/>
            <a:t>à</a:t>
          </a:r>
          <a:r>
            <a:rPr lang="en-US" sz="1600" i="1"/>
            <a:t> la </a:t>
          </a:r>
          <a:r>
            <a:rPr lang="en-US" sz="1600" i="1" err="1"/>
            <a:t>logistique</a:t>
          </a:r>
          <a:r>
            <a:rPr lang="en-US" sz="1600" i="1"/>
            <a:t>
</a:t>
          </a:r>
        </a:p>
      </dgm:t>
    </dgm:pt>
    <dgm:pt modelId="{ADACBC80-8385-401E-93BB-1ABB9796BEAB}" type="parTrans" cxnId="{232CBA8F-1CA8-46B6-880F-986ACE57EE20}">
      <dgm:prSet/>
      <dgm:spPr/>
      <dgm:t>
        <a:bodyPr/>
        <a:lstStyle/>
        <a:p>
          <a:endParaRPr lang="en-US" sz="1600"/>
        </a:p>
      </dgm:t>
    </dgm:pt>
    <dgm:pt modelId="{3D6B1A40-1814-4724-8482-9B9B3507B88E}" type="sibTrans" cxnId="{232CBA8F-1CA8-46B6-880F-986ACE57EE20}">
      <dgm:prSet/>
      <dgm:spPr/>
      <dgm:t>
        <a:bodyPr/>
        <a:lstStyle/>
        <a:p>
          <a:endParaRPr lang="en-US" sz="1600"/>
        </a:p>
      </dgm:t>
    </dgm:pt>
    <dgm:pt modelId="{89DB0ACB-EF24-4E87-895E-66B3509E5CAC}" type="pres">
      <dgm:prSet presAssocID="{68FCF19A-0F30-49CA-9716-AECC2C79B219}" presName="Name0" presStyleCnt="0">
        <dgm:presLayoutVars>
          <dgm:chMax val="7"/>
          <dgm:dir/>
          <dgm:resizeHandles val="exact"/>
        </dgm:presLayoutVars>
      </dgm:prSet>
      <dgm:spPr/>
    </dgm:pt>
    <dgm:pt modelId="{14AD49F4-F754-4161-8CCD-9DEBD1692C02}" type="pres">
      <dgm:prSet presAssocID="{68FCF19A-0F30-49CA-9716-AECC2C79B219}" presName="ellipse1" presStyleLbl="vennNode1" presStyleIdx="0" presStyleCnt="7">
        <dgm:presLayoutVars>
          <dgm:bulletEnabled val="1"/>
        </dgm:presLayoutVars>
      </dgm:prSet>
      <dgm:spPr/>
    </dgm:pt>
    <dgm:pt modelId="{57B5F046-E123-4439-84C2-9CF2CD19294E}" type="pres">
      <dgm:prSet presAssocID="{68FCF19A-0F30-49CA-9716-AECC2C79B219}" presName="ellipse2" presStyleLbl="vennNode1" presStyleIdx="1" presStyleCnt="7">
        <dgm:presLayoutVars>
          <dgm:bulletEnabled val="1"/>
        </dgm:presLayoutVars>
      </dgm:prSet>
      <dgm:spPr/>
    </dgm:pt>
    <dgm:pt modelId="{0F797230-7A7E-43D2-8F39-5996F4802047}" type="pres">
      <dgm:prSet presAssocID="{68FCF19A-0F30-49CA-9716-AECC2C79B219}" presName="ellipse3" presStyleLbl="vennNode1" presStyleIdx="2" presStyleCnt="7">
        <dgm:presLayoutVars>
          <dgm:bulletEnabled val="1"/>
        </dgm:presLayoutVars>
      </dgm:prSet>
      <dgm:spPr/>
    </dgm:pt>
    <dgm:pt modelId="{0D400DA1-134A-4702-AECC-14F7C8C64DA9}" type="pres">
      <dgm:prSet presAssocID="{68FCF19A-0F30-49CA-9716-AECC2C79B219}" presName="ellipse4" presStyleLbl="vennNode1" presStyleIdx="3" presStyleCnt="7">
        <dgm:presLayoutVars>
          <dgm:bulletEnabled val="1"/>
        </dgm:presLayoutVars>
      </dgm:prSet>
      <dgm:spPr/>
    </dgm:pt>
    <dgm:pt modelId="{3B23E045-9581-4E09-B6BE-94195DB39117}" type="pres">
      <dgm:prSet presAssocID="{68FCF19A-0F30-49CA-9716-AECC2C79B219}" presName="ellipse5" presStyleLbl="vennNode1" presStyleIdx="4" presStyleCnt="7">
        <dgm:presLayoutVars>
          <dgm:bulletEnabled val="1"/>
        </dgm:presLayoutVars>
      </dgm:prSet>
      <dgm:spPr/>
    </dgm:pt>
    <dgm:pt modelId="{0CFB70AC-C117-4E57-8921-E7F776495381}" type="pres">
      <dgm:prSet presAssocID="{68FCF19A-0F30-49CA-9716-AECC2C79B219}" presName="ellipse6" presStyleLbl="vennNode1" presStyleIdx="5" presStyleCnt="7">
        <dgm:presLayoutVars>
          <dgm:bulletEnabled val="1"/>
        </dgm:presLayoutVars>
      </dgm:prSet>
      <dgm:spPr/>
    </dgm:pt>
    <dgm:pt modelId="{2B8D9E7B-AC07-4F6E-AB49-F216C3EF04EA}" type="pres">
      <dgm:prSet presAssocID="{68FCF19A-0F30-49CA-9716-AECC2C79B219}" presName="ellipse7" presStyleLbl="vennNode1" presStyleIdx="6" presStyleCnt="7">
        <dgm:presLayoutVars>
          <dgm:bulletEnabled val="1"/>
        </dgm:presLayoutVars>
      </dgm:prSet>
      <dgm:spPr/>
    </dgm:pt>
  </dgm:ptLst>
  <dgm:cxnLst>
    <dgm:cxn modelId="{C7680105-43FE-4162-A183-7D64DE125C5A}" srcId="{68FCF19A-0F30-49CA-9716-AECC2C79B219}" destId="{5C3F70A4-0840-4FE4-A425-2689A9BC676B}" srcOrd="0" destOrd="0" parTransId="{38F76114-7738-4F8B-9B38-F13A4E63FDAB}" sibTransId="{DCFC7831-ACF3-4DE5-A729-DF84D2C7BE22}"/>
    <dgm:cxn modelId="{A5437A2F-4892-447F-B34B-21690EB6853B}" srcId="{68FCF19A-0F30-49CA-9716-AECC2C79B219}" destId="{1D8CA6B1-2BAE-4FDF-8F8B-EE00C654FFCB}" srcOrd="4" destOrd="0" parTransId="{0E764FE1-1430-4023-8060-462C3B2B1AF3}" sibTransId="{73796B6B-EE93-4040-BBA8-A7DE2F1F1A25}"/>
    <dgm:cxn modelId="{34FDD731-8F4D-4319-A767-6CB3C96D95F8}" type="presOf" srcId="{9F4AB53D-9BF8-4DA3-B8E7-62445E87E127}" destId="{0F797230-7A7E-43D2-8F39-5996F4802047}" srcOrd="0" destOrd="0" presId="urn:microsoft.com/office/officeart/2005/8/layout/rings+Icon"/>
    <dgm:cxn modelId="{EBF7273A-8946-438F-9069-33CEB57C8D28}" srcId="{68FCF19A-0F30-49CA-9716-AECC2C79B219}" destId="{6D45B102-0747-4DAB-964D-8B0B2ACF016F}" srcOrd="1" destOrd="0" parTransId="{6B7130ED-5948-42AA-ADFE-0EEEDA0C0F28}" sibTransId="{E8C347C6-0528-4953-91B6-F3B78D284C34}"/>
    <dgm:cxn modelId="{A918BF42-0EA2-4B27-9C7F-E6252C225500}" type="presOf" srcId="{1D8CA6B1-2BAE-4FDF-8F8B-EE00C654FFCB}" destId="{3B23E045-9581-4E09-B6BE-94195DB39117}" srcOrd="0" destOrd="0" presId="urn:microsoft.com/office/officeart/2005/8/layout/rings+Icon"/>
    <dgm:cxn modelId="{D3AC044E-6EEC-4226-A7A8-F08CCEAE0EC4}" type="presOf" srcId="{6D45B102-0747-4DAB-964D-8B0B2ACF016F}" destId="{57B5F046-E123-4439-84C2-9CF2CD19294E}" srcOrd="0" destOrd="0" presId="urn:microsoft.com/office/officeart/2005/8/layout/rings+Icon"/>
    <dgm:cxn modelId="{913FD17A-0204-4058-8D8F-E4E1CB720B91}" type="presOf" srcId="{3D8B3C27-016A-41CC-A95C-02085F31F157}" destId="{0D400DA1-134A-4702-AECC-14F7C8C64DA9}" srcOrd="0" destOrd="0" presId="urn:microsoft.com/office/officeart/2005/8/layout/rings+Icon"/>
    <dgm:cxn modelId="{78A1298C-8220-445E-BCED-409C8E08A336}" srcId="{68FCF19A-0F30-49CA-9716-AECC2C79B219}" destId="{9F4AB53D-9BF8-4DA3-B8E7-62445E87E127}" srcOrd="2" destOrd="0" parTransId="{7DF158D6-2986-48D8-A2ED-5B2358C2B719}" sibTransId="{447ED760-4583-479E-80A4-0A2CA1F15E27}"/>
    <dgm:cxn modelId="{232CBA8F-1CA8-46B6-880F-986ACE57EE20}" srcId="{68FCF19A-0F30-49CA-9716-AECC2C79B219}" destId="{7CE71800-96B1-426A-8288-995E63B12B0E}" srcOrd="6" destOrd="0" parTransId="{ADACBC80-8385-401E-93BB-1ABB9796BEAB}" sibTransId="{3D6B1A40-1814-4724-8482-9B9B3507B88E}"/>
    <dgm:cxn modelId="{011D7DA3-C4F6-4094-846F-386353215B75}" srcId="{68FCF19A-0F30-49CA-9716-AECC2C79B219}" destId="{3D8B3C27-016A-41CC-A95C-02085F31F157}" srcOrd="3" destOrd="0" parTransId="{A8C26316-8D09-4007-9124-A59ED89B8419}" sibTransId="{ED7644B1-5D66-4620-AE1F-F12263DAC1DA}"/>
    <dgm:cxn modelId="{D59CC4A3-F51A-4F58-8283-E0A38215ECEE}" type="presOf" srcId="{68FCF19A-0F30-49CA-9716-AECC2C79B219}" destId="{89DB0ACB-EF24-4E87-895E-66B3509E5CAC}" srcOrd="0" destOrd="0" presId="urn:microsoft.com/office/officeart/2005/8/layout/rings+Icon"/>
    <dgm:cxn modelId="{E86F4CA5-636D-4E6D-A3C6-EA152D54C5BA}" type="presOf" srcId="{7CE71800-96B1-426A-8288-995E63B12B0E}" destId="{2B8D9E7B-AC07-4F6E-AB49-F216C3EF04EA}" srcOrd="0" destOrd="0" presId="urn:microsoft.com/office/officeart/2005/8/layout/rings+Icon"/>
    <dgm:cxn modelId="{FC7C2BA6-72F4-416C-843A-87CD010AE4D4}" type="presOf" srcId="{053623A2-AC2D-499B-AA65-040ADFC17059}" destId="{0CFB70AC-C117-4E57-8921-E7F776495381}" srcOrd="0" destOrd="0" presId="urn:microsoft.com/office/officeart/2005/8/layout/rings+Icon"/>
    <dgm:cxn modelId="{18F5CAB7-41CB-493E-B18D-FF47C4155881}" type="presOf" srcId="{5C3F70A4-0840-4FE4-A425-2689A9BC676B}" destId="{14AD49F4-F754-4161-8CCD-9DEBD1692C02}" srcOrd="0" destOrd="0" presId="urn:microsoft.com/office/officeart/2005/8/layout/rings+Icon"/>
    <dgm:cxn modelId="{4123DFCD-BF3D-47F5-9B07-11BA6691EA2D}" srcId="{68FCF19A-0F30-49CA-9716-AECC2C79B219}" destId="{053623A2-AC2D-499B-AA65-040ADFC17059}" srcOrd="5" destOrd="0" parTransId="{23B8C34F-1729-4990-82B9-8CB1C556036E}" sibTransId="{C1B4F196-3F65-4EFE-8F27-5389F03F7474}"/>
    <dgm:cxn modelId="{743AB5F2-935A-408C-A81A-9D3FF87F1FC7}" type="presParOf" srcId="{89DB0ACB-EF24-4E87-895E-66B3509E5CAC}" destId="{14AD49F4-F754-4161-8CCD-9DEBD1692C02}" srcOrd="0" destOrd="0" presId="urn:microsoft.com/office/officeart/2005/8/layout/rings+Icon"/>
    <dgm:cxn modelId="{A9EAABE5-CBC6-4076-8250-6820706A590A}" type="presParOf" srcId="{89DB0ACB-EF24-4E87-895E-66B3509E5CAC}" destId="{57B5F046-E123-4439-84C2-9CF2CD19294E}" srcOrd="1" destOrd="0" presId="urn:microsoft.com/office/officeart/2005/8/layout/rings+Icon"/>
    <dgm:cxn modelId="{D84D9798-D1EA-4F65-AA62-FDBC60F95C70}" type="presParOf" srcId="{89DB0ACB-EF24-4E87-895E-66B3509E5CAC}" destId="{0F797230-7A7E-43D2-8F39-5996F4802047}" srcOrd="2" destOrd="0" presId="urn:microsoft.com/office/officeart/2005/8/layout/rings+Icon"/>
    <dgm:cxn modelId="{A58AD994-EA40-4A45-A6D6-426E7D11E3FA}" type="presParOf" srcId="{89DB0ACB-EF24-4E87-895E-66B3509E5CAC}" destId="{0D400DA1-134A-4702-AECC-14F7C8C64DA9}" srcOrd="3" destOrd="0" presId="urn:microsoft.com/office/officeart/2005/8/layout/rings+Icon"/>
    <dgm:cxn modelId="{5667078A-BB05-4B5F-B5D5-E00B0ED1639D}" type="presParOf" srcId="{89DB0ACB-EF24-4E87-895E-66B3509E5CAC}" destId="{3B23E045-9581-4E09-B6BE-94195DB39117}" srcOrd="4" destOrd="0" presId="urn:microsoft.com/office/officeart/2005/8/layout/rings+Icon"/>
    <dgm:cxn modelId="{42120C02-2AF6-4775-801A-2E4CF5DD7213}" type="presParOf" srcId="{89DB0ACB-EF24-4E87-895E-66B3509E5CAC}" destId="{0CFB70AC-C117-4E57-8921-E7F776495381}" srcOrd="5" destOrd="0" presId="urn:microsoft.com/office/officeart/2005/8/layout/rings+Icon"/>
    <dgm:cxn modelId="{D3A8CC79-B3D6-4627-ADA4-BFA4C14232CD}" type="presParOf" srcId="{89DB0ACB-EF24-4E87-895E-66B3509E5CAC}" destId="{2B8D9E7B-AC07-4F6E-AB49-F216C3EF04EA}" srcOrd="6"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B65E0-C9EC-4EB7-92A1-1796094CC266}">
      <dsp:nvSpPr>
        <dsp:cNvPr id="0" name=""/>
        <dsp:cNvSpPr/>
      </dsp:nvSpPr>
      <dsp:spPr>
        <a:xfrm>
          <a:off x="0" y="865269"/>
          <a:ext cx="10515600" cy="1216800"/>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1. </a:t>
          </a:r>
          <a:r>
            <a:rPr lang="en-US" sz="1800" kern="1200" err="1"/>
            <a:t>Contexte</a:t>
          </a:r>
          <a:r>
            <a:rPr lang="en-US" sz="1800" kern="1200"/>
            <a:t>: </a:t>
          </a:r>
          <a:r>
            <a:rPr lang="en-US" sz="1800" kern="1200" err="1"/>
            <a:t>Indicateurs</a:t>
          </a:r>
          <a:r>
            <a:rPr lang="en-US" sz="1800" kern="1200"/>
            <a:t> de performance </a:t>
          </a:r>
          <a:r>
            <a:rPr lang="en-US" sz="1800" kern="1200" err="1"/>
            <a:t>logistique</a:t>
          </a:r>
          <a:r>
            <a:rPr lang="en-US" sz="1800" kern="1200"/>
            <a:t>, LPI et </a:t>
          </a:r>
          <a:r>
            <a:rPr lang="en-US" sz="1800" kern="1200" err="1"/>
            <a:t>possibilités</a:t>
          </a:r>
          <a:r>
            <a:rPr lang="en-US" sz="1800" kern="1200"/>
            <a:t> du Big Data</a:t>
          </a:r>
        </a:p>
      </dsp:txBody>
      <dsp:txXfrm>
        <a:off x="59399" y="924668"/>
        <a:ext cx="10396802" cy="1098002"/>
      </dsp:txXfrm>
    </dsp:sp>
    <dsp:sp modelId="{C7E459FB-00A1-40AD-86EF-2D0514E6F039}">
      <dsp:nvSpPr>
        <dsp:cNvPr id="0" name=""/>
        <dsp:cNvSpPr/>
      </dsp:nvSpPr>
      <dsp:spPr>
        <a:xfrm>
          <a:off x="0" y="2269269"/>
          <a:ext cx="10515600" cy="1216800"/>
        </a:xfrm>
        <a:prstGeom prst="round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2. Concept, sources et </a:t>
          </a:r>
          <a:r>
            <a:rPr lang="en-US" sz="1800" kern="1200" err="1"/>
            <a:t>méthodologie</a:t>
          </a:r>
          <a:r>
            <a:rPr lang="en-US" sz="1800" kern="1200"/>
            <a:t> pour LPI 2.0
</a:t>
          </a:r>
        </a:p>
      </dsp:txBody>
      <dsp:txXfrm>
        <a:off x="59399" y="2328668"/>
        <a:ext cx="1039680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C8ECA-BFE6-47CA-8B4D-FCE43E4085E5}">
      <dsp:nvSpPr>
        <dsp:cNvPr id="0" name=""/>
        <dsp:cNvSpPr/>
      </dsp:nvSpPr>
      <dsp:spPr>
        <a:xfrm>
          <a:off x="3286" y="96716"/>
          <a:ext cx="3203971" cy="8968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t>Objectif: Exploiter le </a:t>
          </a:r>
          <a:r>
            <a:rPr lang="en-US" sz="1600" b="1" kern="1200" err="1"/>
            <a:t>potentiel</a:t>
          </a:r>
          <a:r>
            <a:rPr lang="en-US" sz="1600" b="1" kern="1200"/>
            <a:t> </a:t>
          </a:r>
          <a:r>
            <a:rPr lang="en-US" sz="1600" b="1" kern="1200" err="1"/>
            <a:t>d’innovation</a:t>
          </a:r>
          <a:r>
            <a:rPr lang="en-US" sz="1600" b="1" kern="1200"/>
            <a:t> pour </a:t>
          </a:r>
          <a:r>
            <a:rPr lang="en-US" sz="1600" b="1" kern="1200" err="1"/>
            <a:t>améliorer</a:t>
          </a:r>
          <a:r>
            <a:rPr lang="en-US" sz="1600" b="1" kern="1200"/>
            <a:t> </a:t>
          </a:r>
          <a:r>
            <a:rPr lang="en-US" sz="1600" b="1" kern="1200" err="1"/>
            <a:t>l’IPL</a:t>
          </a:r>
          <a:r>
            <a:rPr lang="en-US" sz="1600" b="1" kern="1200"/>
            <a:t>
</a:t>
          </a:r>
          <a:endParaRPr lang="en-US" sz="1600" kern="1200"/>
        </a:p>
      </dsp:txBody>
      <dsp:txXfrm>
        <a:off x="3286" y="96716"/>
        <a:ext cx="3203971" cy="896844"/>
      </dsp:txXfrm>
    </dsp:sp>
    <dsp:sp modelId="{CDE3A012-4336-4FE1-B81D-46CC44F39CBC}">
      <dsp:nvSpPr>
        <dsp:cNvPr id="0" name=""/>
        <dsp:cNvSpPr/>
      </dsp:nvSpPr>
      <dsp:spPr>
        <a:xfrm>
          <a:off x="3286" y="993561"/>
          <a:ext cx="3203971" cy="32610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US" sz="1600" kern="1200"/>
        </a:p>
        <a:p>
          <a:pPr marL="171450" lvl="1" indent="-171450" algn="l" defTabSz="711200">
            <a:lnSpc>
              <a:spcPct val="90000"/>
            </a:lnSpc>
            <a:spcBef>
              <a:spcPct val="0"/>
            </a:spcBef>
            <a:spcAft>
              <a:spcPct val="15000"/>
            </a:spcAft>
            <a:buChar char="•"/>
          </a:pPr>
          <a:r>
            <a:rPr lang="fr-FR" sz="1600" kern="1200" noProof="0" dirty="0"/>
            <a:t>Disponibilité des micro données sur la connectivité et la chaîne d’approvisionnement
Nouveaux outils issus du Machine Learning / Big Data
Applicabilité du concept à différentes échelles y compris </a:t>
          </a:r>
          <a:r>
            <a:rPr lang="fr-FR" sz="1600" kern="1200" noProof="0" dirty="0" err="1"/>
            <a:t>subnationales</a:t>
          </a:r>
          <a:r>
            <a:rPr lang="fr-FR" sz="1600" kern="1200" noProof="0" dirty="0"/>
            <a:t>.</a:t>
          </a:r>
        </a:p>
      </dsp:txBody>
      <dsp:txXfrm>
        <a:off x="3286" y="993561"/>
        <a:ext cx="3203971" cy="3261060"/>
      </dsp:txXfrm>
    </dsp:sp>
    <dsp:sp modelId="{8136CCEE-EBBC-4EA9-A6D0-447B08E858F7}">
      <dsp:nvSpPr>
        <dsp:cNvPr id="0" name=""/>
        <dsp:cNvSpPr/>
      </dsp:nvSpPr>
      <dsp:spPr>
        <a:xfrm>
          <a:off x="3655814" y="96716"/>
          <a:ext cx="3203971" cy="8968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err="1"/>
            <a:t>L’IPLest</a:t>
          </a:r>
          <a:r>
            <a:rPr lang="en-US" sz="1600" b="1" kern="1200"/>
            <a:t> </a:t>
          </a:r>
          <a:r>
            <a:rPr lang="en-US" sz="1600" b="1" kern="1200" err="1"/>
            <a:t>populaire</a:t>
          </a:r>
          <a:r>
            <a:rPr lang="en-US" sz="1600" b="1" kern="1200"/>
            <a:t>, </a:t>
          </a:r>
          <a:r>
            <a:rPr lang="en-US" sz="1600" b="1" kern="1200" err="1"/>
            <a:t>mais</a:t>
          </a:r>
          <a:r>
            <a:rPr lang="en-US" sz="1600" b="1" kern="1200"/>
            <a:t> la version </a:t>
          </a:r>
          <a:r>
            <a:rPr lang="en-US" sz="1600" b="1" kern="1200" err="1"/>
            <a:t>actuelle</a:t>
          </a:r>
          <a:r>
            <a:rPr lang="en-US" sz="1600" b="1" kern="1200"/>
            <a:t> a des faiblesses
</a:t>
          </a:r>
          <a:endParaRPr lang="en-US" sz="1600" kern="1200"/>
        </a:p>
      </dsp:txBody>
      <dsp:txXfrm>
        <a:off x="3655814" y="96716"/>
        <a:ext cx="3203971" cy="896844"/>
      </dsp:txXfrm>
    </dsp:sp>
    <dsp:sp modelId="{871D80A4-73DD-4819-8772-A48AFD027938}">
      <dsp:nvSpPr>
        <dsp:cNvPr id="0" name=""/>
        <dsp:cNvSpPr/>
      </dsp:nvSpPr>
      <dsp:spPr>
        <a:xfrm>
          <a:off x="3655814" y="993561"/>
          <a:ext cx="3203971" cy="32610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US" sz="1600" kern="1200"/>
        </a:p>
        <a:p>
          <a:pPr marL="171450" lvl="1" indent="-171450" algn="l" defTabSz="711200">
            <a:lnSpc>
              <a:spcPct val="90000"/>
            </a:lnSpc>
            <a:spcBef>
              <a:spcPct val="0"/>
            </a:spcBef>
            <a:spcAft>
              <a:spcPct val="15000"/>
            </a:spcAft>
            <a:buChar char="•"/>
          </a:pPr>
          <a:r>
            <a:rPr lang="fr-FR" sz="1600" kern="1200" noProof="0" dirty="0"/>
            <a:t>Fluctuations d’une année sur l’autre des scores et des classements des pays
Défi d’augmenter le nombre de répondants au-delà de 1 000 pour réduire le bruit</a:t>
          </a:r>
        </a:p>
        <a:p>
          <a:pPr marL="171450" lvl="1" indent="-171450" algn="l" defTabSz="711200">
            <a:lnSpc>
              <a:spcPct val="90000"/>
            </a:lnSpc>
            <a:spcBef>
              <a:spcPct val="0"/>
            </a:spcBef>
            <a:spcAft>
              <a:spcPct val="15000"/>
            </a:spcAft>
            <a:buChar char="•"/>
          </a:pPr>
          <a:r>
            <a:rPr lang="fr-FR" sz="1600" kern="1200" noProof="0" dirty="0"/>
            <a:t>Données basées sur la perception</a:t>
          </a:r>
          <a:r>
            <a:rPr lang="en-US" sz="1600" kern="1200" dirty="0"/>
            <a:t>
</a:t>
          </a:r>
        </a:p>
      </dsp:txBody>
      <dsp:txXfrm>
        <a:off x="3655814" y="993561"/>
        <a:ext cx="3203971" cy="3261060"/>
      </dsp:txXfrm>
    </dsp:sp>
    <dsp:sp modelId="{DA58880A-3CD4-4654-837C-FB04CFE23305}">
      <dsp:nvSpPr>
        <dsp:cNvPr id="0" name=""/>
        <dsp:cNvSpPr/>
      </dsp:nvSpPr>
      <dsp:spPr>
        <a:xfrm>
          <a:off x="7308342" y="96716"/>
          <a:ext cx="3203971" cy="8968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t>Concept pour </a:t>
          </a:r>
          <a:r>
            <a:rPr lang="en-US" sz="1600" b="1" kern="1200" err="1"/>
            <a:t>l’IPL</a:t>
          </a:r>
          <a:r>
            <a:rPr lang="en-US" sz="1600" b="1" kern="1200"/>
            <a:t> 2.0
</a:t>
          </a:r>
          <a:endParaRPr lang="en-US" sz="1600" kern="1200"/>
        </a:p>
      </dsp:txBody>
      <dsp:txXfrm>
        <a:off x="7308342" y="96716"/>
        <a:ext cx="3203971" cy="896844"/>
      </dsp:txXfrm>
    </dsp:sp>
    <dsp:sp modelId="{72868629-C09B-43D3-97DC-DB1C5D160FBE}">
      <dsp:nvSpPr>
        <dsp:cNvPr id="0" name=""/>
        <dsp:cNvSpPr/>
      </dsp:nvSpPr>
      <dsp:spPr>
        <a:xfrm>
          <a:off x="7308342" y="993561"/>
          <a:ext cx="3203971" cy="32610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US" sz="1600" kern="1200"/>
        </a:p>
        <a:p>
          <a:pPr marL="171450" lvl="1" indent="-171450" algn="l" defTabSz="711200">
            <a:lnSpc>
              <a:spcPct val="90000"/>
            </a:lnSpc>
            <a:spcBef>
              <a:spcPct val="0"/>
            </a:spcBef>
            <a:spcAft>
              <a:spcPct val="15000"/>
            </a:spcAft>
            <a:buChar char="•"/>
          </a:pPr>
          <a:r>
            <a:rPr lang="fr-FR" sz="1600" kern="1200" noProof="0" dirty="0"/>
            <a:t>Version de LPI basée sur les données de suivi / sources Big Data
Enquête mise en œuvre moins souvent (par exemple tous les 4 ans) avec des mises à jour, par exemple tous les 1-2 ans basées sur le Big Data
La mise en œuvre dépend des opérateurs mondiaux / groupes d’entreprises désireux de partager des données</a:t>
          </a:r>
        </a:p>
      </dsp:txBody>
      <dsp:txXfrm>
        <a:off x="7308342" y="993561"/>
        <a:ext cx="3203971" cy="3261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87E23-FAC3-411D-B608-1A8DAB2FFF8D}">
      <dsp:nvSpPr>
        <dsp:cNvPr id="0" name=""/>
        <dsp:cNvSpPr/>
      </dsp:nvSpPr>
      <dsp:spPr>
        <a:xfrm>
          <a:off x="0" y="53772"/>
          <a:ext cx="10515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r-FR" sz="1900" kern="1200" noProof="0" dirty="0"/>
            <a:t>Mesurer  la connectivité des chaînes d’approvisionnement = équivalent pour SC du concept d’accessibilité pour la mobilité humaine</a:t>
          </a:r>
        </a:p>
      </dsp:txBody>
      <dsp:txXfrm>
        <a:off x="36896" y="90668"/>
        <a:ext cx="10441808" cy="682028"/>
      </dsp:txXfrm>
    </dsp:sp>
    <dsp:sp modelId="{3B70DA51-6748-44F8-988F-87AC07499516}">
      <dsp:nvSpPr>
        <dsp:cNvPr id="0" name=""/>
        <dsp:cNvSpPr/>
      </dsp:nvSpPr>
      <dsp:spPr>
        <a:xfrm>
          <a:off x="0" y="809592"/>
          <a:ext cx="10515600"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fr-FR" sz="1500" kern="1200" noProof="0" dirty="0"/>
            <a:t>Métrique basée sur des données bilatérales (flux, temps ou distance)
La fiabilité est la propriété la plus importante de la chaîne d’approvisionnement, pas le coût ou les retards =&gt; écart dans les délais SC</a:t>
          </a:r>
        </a:p>
      </dsp:txBody>
      <dsp:txXfrm>
        <a:off x="0" y="809592"/>
        <a:ext cx="10515600" cy="727605"/>
      </dsp:txXfrm>
    </dsp:sp>
    <dsp:sp modelId="{8203E28A-A73C-4A27-B288-F50F8D4557D0}">
      <dsp:nvSpPr>
        <dsp:cNvPr id="0" name=""/>
        <dsp:cNvSpPr/>
      </dsp:nvSpPr>
      <dsp:spPr>
        <a:xfrm>
          <a:off x="0" y="1537197"/>
          <a:ext cx="10515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r-FR" sz="1900" kern="1200" noProof="0" dirty="0"/>
            <a:t>La performance logistique a à la fois :</a:t>
          </a:r>
        </a:p>
      </dsp:txBody>
      <dsp:txXfrm>
        <a:off x="36896" y="1574093"/>
        <a:ext cx="10441808" cy="682028"/>
      </dsp:txXfrm>
    </dsp:sp>
    <dsp:sp modelId="{BCFF61C1-3A1C-4C20-9995-170E01C881BC}">
      <dsp:nvSpPr>
        <dsp:cNvPr id="0" name=""/>
        <dsp:cNvSpPr/>
      </dsp:nvSpPr>
      <dsp:spPr>
        <a:xfrm>
          <a:off x="0" y="2293017"/>
          <a:ext cx="10515600" cy="521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fr-FR" sz="1500" kern="1200" noProof="0" dirty="0"/>
            <a:t>Contribution endogène (influencée par les interventions politiques)
Contribution exogène (p. ex. position sur les réseaux, moins influencée par la politique)</a:t>
          </a:r>
        </a:p>
      </dsp:txBody>
      <dsp:txXfrm>
        <a:off x="0" y="2293017"/>
        <a:ext cx="10515600" cy="521122"/>
      </dsp:txXfrm>
    </dsp:sp>
    <dsp:sp modelId="{EA6A4813-3B95-4CE3-ABA0-ABEE7B8DA9D7}">
      <dsp:nvSpPr>
        <dsp:cNvPr id="0" name=""/>
        <dsp:cNvSpPr/>
      </dsp:nvSpPr>
      <dsp:spPr>
        <a:xfrm>
          <a:off x="0" y="2814140"/>
          <a:ext cx="10515600" cy="755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r-FR" sz="1900" kern="1200" noProof="0" dirty="0"/>
            <a:t>La performance logistique agrège la performance de différents types de chaînes d’approvisionnement</a:t>
          </a:r>
        </a:p>
      </dsp:txBody>
      <dsp:txXfrm>
        <a:off x="36896" y="2851036"/>
        <a:ext cx="10441808" cy="682028"/>
      </dsp:txXfrm>
    </dsp:sp>
    <dsp:sp modelId="{94D1171E-8639-4055-A4EC-C506DB42FAD8}">
      <dsp:nvSpPr>
        <dsp:cNvPr id="0" name=""/>
        <dsp:cNvSpPr/>
      </dsp:nvSpPr>
      <dsp:spPr>
        <a:xfrm>
          <a:off x="0" y="3569960"/>
          <a:ext cx="10515600" cy="72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fr-FR" sz="1500" kern="1200" noProof="0" dirty="0">
              <a:latin typeface="Arial" panose="020B0604020202020204" pitchFamily="34" charset="0"/>
              <a:cs typeface="Arial" panose="020B0604020202020204" pitchFamily="34" charset="0"/>
            </a:rPr>
            <a:t>→ Ne peut pas être très granulaire car les chaînes d’approvisionnement ne sont pas comparables d’un endroit ou d’une industrie à l’autre</a:t>
          </a:r>
          <a:endParaRPr lang="fr-FR" sz="1500" kern="1200" noProof="0" dirty="0"/>
        </a:p>
        <a:p>
          <a:pPr marL="114300" lvl="1" indent="-114300" algn="l" defTabSz="666750">
            <a:lnSpc>
              <a:spcPct val="90000"/>
            </a:lnSpc>
            <a:spcBef>
              <a:spcPct val="0"/>
            </a:spcBef>
            <a:spcAft>
              <a:spcPct val="20000"/>
            </a:spcAft>
            <a:buChar char="•"/>
          </a:pPr>
          <a:r>
            <a:rPr lang="fr-FR" sz="1500" kern="1200" noProof="0" dirty="0"/>
            <a:t> Les KPIs peuvent être plus spécifiques</a:t>
          </a:r>
        </a:p>
      </dsp:txBody>
      <dsp:txXfrm>
        <a:off x="0" y="3569960"/>
        <a:ext cx="10515600" cy="7276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D49F4-F754-4161-8CCD-9DEBD1692C02}">
      <dsp:nvSpPr>
        <dsp:cNvPr id="0" name=""/>
        <dsp:cNvSpPr/>
      </dsp:nvSpPr>
      <dsp:spPr>
        <a:xfrm>
          <a:off x="152375" y="0"/>
          <a:ext cx="2506763" cy="250680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Temps de </a:t>
          </a:r>
          <a:r>
            <a:rPr lang="en-US" sz="1600" kern="1200" err="1"/>
            <a:t>séjours</a:t>
          </a:r>
          <a:r>
            <a:rPr lang="en-US" sz="1600" kern="1200"/>
            <a:t>
</a:t>
          </a:r>
        </a:p>
      </dsp:txBody>
      <dsp:txXfrm>
        <a:off x="519482" y="367113"/>
        <a:ext cx="1772549" cy="1772579"/>
      </dsp:txXfrm>
    </dsp:sp>
    <dsp:sp modelId="{57B5F046-E123-4439-84C2-9CF2CD19294E}">
      <dsp:nvSpPr>
        <dsp:cNvPr id="0" name=""/>
        <dsp:cNvSpPr/>
      </dsp:nvSpPr>
      <dsp:spPr>
        <a:xfrm>
          <a:off x="1435878" y="1844532"/>
          <a:ext cx="2506763" cy="2506805"/>
        </a:xfrm>
        <a:prstGeom prst="ellipse">
          <a:avLst/>
        </a:prstGeom>
        <a:solidFill>
          <a:schemeClr val="accent5">
            <a:alpha val="50000"/>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t>Nombre</a:t>
          </a:r>
          <a:r>
            <a:rPr lang="en-US" sz="1600" kern="1200"/>
            <a:t> de </a:t>
          </a:r>
          <a:r>
            <a:rPr lang="en-US" sz="1600" kern="1200" err="1"/>
            <a:t>connexions</a:t>
          </a:r>
          <a:r>
            <a:rPr lang="en-US" sz="1600" kern="1200"/>
            <a:t> </a:t>
          </a:r>
          <a:r>
            <a:rPr lang="en-US" sz="1600" kern="1200" err="1"/>
            <a:t>postales</a:t>
          </a:r>
          <a:r>
            <a:rPr lang="en-US" sz="1600" kern="1200"/>
            <a:t> </a:t>
          </a:r>
          <a:r>
            <a:rPr lang="en-US" sz="1600" kern="1200" err="1"/>
            <a:t>directes</a:t>
          </a:r>
          <a:r>
            <a:rPr lang="en-US" sz="1600" kern="1200"/>
            <a:t> (UPU)
</a:t>
          </a:r>
        </a:p>
      </dsp:txBody>
      <dsp:txXfrm>
        <a:off x="1802985" y="2211645"/>
        <a:ext cx="1772549" cy="1772579"/>
      </dsp:txXfrm>
    </dsp:sp>
    <dsp:sp modelId="{0F797230-7A7E-43D2-8F39-5996F4802047}">
      <dsp:nvSpPr>
        <dsp:cNvPr id="0" name=""/>
        <dsp:cNvSpPr/>
      </dsp:nvSpPr>
      <dsp:spPr>
        <a:xfrm>
          <a:off x="2720403" y="0"/>
          <a:ext cx="2506763" cy="2506805"/>
        </a:xfrm>
        <a:prstGeom prst="ellipse">
          <a:avLst/>
        </a:prstGeom>
        <a:solidFill>
          <a:schemeClr val="accent5">
            <a:alpha val="50000"/>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Temps de rotation des </a:t>
          </a:r>
          <a:r>
            <a:rPr lang="en-US" sz="1600" kern="1200" err="1"/>
            <a:t>porte-conteneurs</a:t>
          </a:r>
          <a:r>
            <a:rPr lang="en-US" sz="1600" kern="1200"/>
            <a:t> 
</a:t>
          </a:r>
        </a:p>
      </dsp:txBody>
      <dsp:txXfrm>
        <a:off x="3087510" y="367113"/>
        <a:ext cx="1772549" cy="1772579"/>
      </dsp:txXfrm>
    </dsp:sp>
    <dsp:sp modelId="{0D400DA1-134A-4702-AECC-14F7C8C64DA9}">
      <dsp:nvSpPr>
        <dsp:cNvPr id="0" name=""/>
        <dsp:cNvSpPr/>
      </dsp:nvSpPr>
      <dsp:spPr>
        <a:xfrm>
          <a:off x="4003907" y="1844532"/>
          <a:ext cx="2506763" cy="2506805"/>
        </a:xfrm>
        <a:prstGeom prst="ellipse">
          <a:avLst/>
        </a:prstGeom>
        <a:solidFill>
          <a:schemeClr val="accent5">
            <a:alpha val="50000"/>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t>Délai</a:t>
          </a:r>
          <a:r>
            <a:rPr lang="en-US" sz="1600" kern="1200"/>
            <a:t> </a:t>
          </a:r>
          <a:r>
            <a:rPr lang="en-US" sz="1600" kern="1200" err="1"/>
            <a:t>d’e</a:t>
          </a:r>
          <a:r>
            <a:rPr lang="en-US" sz="1600" kern="1200"/>
            <a:t> rotation des </a:t>
          </a:r>
          <a:r>
            <a:rPr lang="en-US" sz="1600" kern="1200" err="1"/>
            <a:t>conteneurs</a:t>
          </a:r>
          <a:r>
            <a:rPr lang="en-US" sz="1600" kern="1200"/>
            <a:t> </a:t>
          </a:r>
          <a:r>
            <a:rPr lang="en-US" sz="1600" kern="1200" err="1"/>
            <a:t>à</a:t>
          </a:r>
          <a:r>
            <a:rPr lang="en-US" sz="1600" kern="1200"/>
            <a:t> </a:t>
          </a:r>
          <a:r>
            <a:rPr lang="en-US" sz="1600" kern="1200" err="1"/>
            <a:t>l’intérieur</a:t>
          </a:r>
          <a:r>
            <a:rPr lang="en-US" sz="1600" kern="1200"/>
            <a:t> du pays 
</a:t>
          </a:r>
        </a:p>
      </dsp:txBody>
      <dsp:txXfrm>
        <a:off x="4371014" y="2211645"/>
        <a:ext cx="1772549" cy="1772579"/>
      </dsp:txXfrm>
    </dsp:sp>
    <dsp:sp modelId="{3B23E045-9581-4E09-B6BE-94195DB39117}">
      <dsp:nvSpPr>
        <dsp:cNvPr id="0" name=""/>
        <dsp:cNvSpPr/>
      </dsp:nvSpPr>
      <dsp:spPr>
        <a:xfrm>
          <a:off x="5288432" y="0"/>
          <a:ext cx="2506763" cy="2506805"/>
        </a:xfrm>
        <a:prstGeom prst="ellipse">
          <a:avLst/>
        </a:prstGeom>
        <a:solidFill>
          <a:schemeClr val="accent5">
            <a:alpha val="50000"/>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t>Délai</a:t>
          </a:r>
          <a:r>
            <a:rPr lang="en-US" sz="1600" kern="1200"/>
            <a:t> de livraison </a:t>
          </a:r>
          <a:r>
            <a:rPr lang="en-US" sz="1600" kern="1200" err="1"/>
            <a:t>bilatéral</a:t>
          </a:r>
          <a:r>
            <a:rPr lang="en-US" sz="1600" kern="1200"/>
            <a:t> des </a:t>
          </a:r>
          <a:r>
            <a:rPr lang="en-US" sz="1600" kern="1200" err="1"/>
            <a:t>conteneurs</a:t>
          </a:r>
          <a:r>
            <a:rPr lang="en-US" sz="1600" kern="1200"/>
            <a:t> (</a:t>
          </a:r>
          <a:r>
            <a:rPr lang="en-US" sz="1600" kern="1200" err="1"/>
            <a:t>écart</a:t>
          </a:r>
          <a:r>
            <a:rPr lang="en-US" sz="1600" kern="1200"/>
            <a:t> et </a:t>
          </a:r>
          <a:r>
            <a:rPr lang="en-US" sz="1600" kern="1200" err="1"/>
            <a:t>moyenne</a:t>
          </a:r>
          <a:r>
            <a:rPr lang="en-US" sz="1600" kern="1200"/>
            <a:t>)
</a:t>
          </a:r>
        </a:p>
      </dsp:txBody>
      <dsp:txXfrm>
        <a:off x="5655539" y="367113"/>
        <a:ext cx="1772549" cy="1772579"/>
      </dsp:txXfrm>
    </dsp:sp>
    <dsp:sp modelId="{0CFB70AC-C117-4E57-8921-E7F776495381}">
      <dsp:nvSpPr>
        <dsp:cNvPr id="0" name=""/>
        <dsp:cNvSpPr/>
      </dsp:nvSpPr>
      <dsp:spPr>
        <a:xfrm>
          <a:off x="6571936" y="1844532"/>
          <a:ext cx="2506763" cy="2506805"/>
        </a:xfrm>
        <a:prstGeom prst="ellipse">
          <a:avLst/>
        </a:prstGeom>
        <a:solidFill>
          <a:schemeClr val="accent5">
            <a:alpha val="50000"/>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t>Métrique</a:t>
          </a:r>
          <a:r>
            <a:rPr lang="en-US" sz="1600" kern="1200"/>
            <a:t> du </a:t>
          </a:r>
          <a:r>
            <a:rPr lang="en-US" sz="1600" kern="1200" err="1"/>
            <a:t>réseau</a:t>
          </a:r>
          <a:r>
            <a:rPr lang="en-US" sz="1600" kern="1200"/>
            <a:t> (</a:t>
          </a:r>
          <a:r>
            <a:rPr lang="en-US" sz="1600" kern="1200" err="1"/>
            <a:t>centralité</a:t>
          </a:r>
          <a:r>
            <a:rPr lang="en-US" sz="1600" kern="1200"/>
            <a:t>, </a:t>
          </a:r>
          <a:r>
            <a:rPr lang="en-US" sz="1600" kern="1200" err="1"/>
            <a:t>degré</a:t>
          </a:r>
          <a:r>
            <a:rPr lang="en-US" sz="1600" kern="1200"/>
            <a:t>) pour la </a:t>
          </a:r>
          <a:r>
            <a:rPr lang="en-US" sz="1600" kern="1200" err="1"/>
            <a:t>logistique</a:t>
          </a:r>
          <a:r>
            <a:rPr lang="en-US" sz="1600" kern="1200"/>
            <a:t>)
</a:t>
          </a:r>
        </a:p>
      </dsp:txBody>
      <dsp:txXfrm>
        <a:off x="6939043" y="2211645"/>
        <a:ext cx="1772549" cy="1772579"/>
      </dsp:txXfrm>
    </dsp:sp>
    <dsp:sp modelId="{2B8D9E7B-AC07-4F6E-AB49-F216C3EF04EA}">
      <dsp:nvSpPr>
        <dsp:cNvPr id="0" name=""/>
        <dsp:cNvSpPr/>
      </dsp:nvSpPr>
      <dsp:spPr>
        <a:xfrm>
          <a:off x="7856461" y="0"/>
          <a:ext cx="2506763" cy="2506805"/>
        </a:xfrm>
        <a:prstGeom prst="ellipse">
          <a:avLst/>
        </a:prstGeom>
        <a:solidFill>
          <a:schemeClr val="accent5">
            <a:alpha val="50000"/>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1" kern="1200" err="1"/>
            <a:t>Analyse</a:t>
          </a:r>
          <a:r>
            <a:rPr lang="en-US" sz="1600" i="1" kern="1200"/>
            <a:t> des sentiments des sources </a:t>
          </a:r>
          <a:r>
            <a:rPr lang="en-US" sz="1600" i="1" kern="1200" err="1"/>
            <a:t>professionnelles</a:t>
          </a:r>
          <a:r>
            <a:rPr lang="en-US" sz="1600" i="1" kern="1200"/>
            <a:t> et </a:t>
          </a:r>
          <a:r>
            <a:rPr lang="en-US" sz="1600" i="1" kern="1200" err="1"/>
            <a:t>d’actualités</a:t>
          </a:r>
          <a:r>
            <a:rPr lang="en-US" sz="1600" i="1" kern="1200"/>
            <a:t> </a:t>
          </a:r>
          <a:r>
            <a:rPr lang="en-US" sz="1600" i="1" kern="1200" err="1"/>
            <a:t>à</a:t>
          </a:r>
          <a:r>
            <a:rPr lang="en-US" sz="1600" i="1" kern="1200"/>
            <a:t> </a:t>
          </a:r>
          <a:r>
            <a:rPr lang="en-US" sz="1600" i="1" kern="1200" err="1"/>
            <a:t>l’aide</a:t>
          </a:r>
          <a:r>
            <a:rPr lang="en-US" sz="1600" i="1" kern="1200"/>
            <a:t> de mots-</a:t>
          </a:r>
          <a:r>
            <a:rPr lang="en-US" sz="1600" i="1" kern="1200" err="1"/>
            <a:t>clés</a:t>
          </a:r>
          <a:r>
            <a:rPr lang="en-US" sz="1600" i="1" kern="1200"/>
            <a:t> </a:t>
          </a:r>
          <a:r>
            <a:rPr lang="en-US" sz="1600" i="1" kern="1200" err="1"/>
            <a:t>liés</a:t>
          </a:r>
          <a:r>
            <a:rPr lang="en-US" sz="1600" i="1" kern="1200"/>
            <a:t> </a:t>
          </a:r>
          <a:r>
            <a:rPr lang="en-US" sz="1600" i="1" kern="1200" err="1"/>
            <a:t>à</a:t>
          </a:r>
          <a:r>
            <a:rPr lang="en-US" sz="1600" i="1" kern="1200"/>
            <a:t> la </a:t>
          </a:r>
          <a:r>
            <a:rPr lang="en-US" sz="1600" i="1" kern="1200" err="1"/>
            <a:t>logistique</a:t>
          </a:r>
          <a:r>
            <a:rPr lang="en-US" sz="1600" i="1" kern="1200"/>
            <a:t>
</a:t>
          </a:r>
        </a:p>
      </dsp:txBody>
      <dsp:txXfrm>
        <a:off x="8223568" y="367113"/>
        <a:ext cx="1772549" cy="17725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C4D18EC-2177-47A6-912B-17B73BF8A659}" type="datetimeFigureOut">
              <a:rPr lang="en-US" smtClean="0"/>
              <a:t>11/23/22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FAE5CAD-CDB8-4972-BC22-BB39272C0A8E}" type="slidenum">
              <a:rPr lang="en-US" smtClean="0"/>
              <a:t>‹#›</a:t>
            </a:fld>
            <a:endParaRPr lang="en-US"/>
          </a:p>
        </p:txBody>
      </p:sp>
    </p:spTree>
    <p:extLst>
      <p:ext uri="{BB962C8B-B14F-4D97-AF65-F5344CB8AC3E}">
        <p14:creationId xmlns:p14="http://schemas.microsoft.com/office/powerpoint/2010/main" val="83134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4</a:t>
            </a:fld>
            <a:endParaRPr lang="en-US"/>
          </a:p>
        </p:txBody>
      </p:sp>
    </p:spTree>
    <p:extLst>
      <p:ext uri="{BB962C8B-B14F-4D97-AF65-F5344CB8AC3E}">
        <p14:creationId xmlns:p14="http://schemas.microsoft.com/office/powerpoint/2010/main" val="1886448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17</a:t>
            </a:fld>
            <a:endParaRPr lang="en-US"/>
          </a:p>
        </p:txBody>
      </p:sp>
    </p:spTree>
    <p:extLst>
      <p:ext uri="{BB962C8B-B14F-4D97-AF65-F5344CB8AC3E}">
        <p14:creationId xmlns:p14="http://schemas.microsoft.com/office/powerpoint/2010/main" val="3059622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sz="1300"/>
          </a:p>
        </p:txBody>
      </p:sp>
      <p:sp>
        <p:nvSpPr>
          <p:cNvPr id="4" name="Slide Number Placeholder 3"/>
          <p:cNvSpPr>
            <a:spLocks noGrp="1"/>
          </p:cNvSpPr>
          <p:nvPr>
            <p:ph type="sldNum" sz="quarter" idx="5"/>
          </p:nvPr>
        </p:nvSpPr>
        <p:spPr/>
        <p:txBody>
          <a:bodyPr/>
          <a:lstStyle/>
          <a:p>
            <a:fld id="{5FAE5CAD-CDB8-4972-BC22-BB39272C0A8E}" type="slidenum">
              <a:rPr lang="en-US" smtClean="0"/>
              <a:t>18</a:t>
            </a:fld>
            <a:endParaRPr lang="en-US"/>
          </a:p>
        </p:txBody>
      </p:sp>
    </p:spTree>
    <p:extLst>
      <p:ext uri="{BB962C8B-B14F-4D97-AF65-F5344CB8AC3E}">
        <p14:creationId xmlns:p14="http://schemas.microsoft.com/office/powerpoint/2010/main" val="126910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5</a:t>
            </a:fld>
            <a:endParaRPr lang="en-US"/>
          </a:p>
        </p:txBody>
      </p:sp>
    </p:spTree>
    <p:extLst>
      <p:ext uri="{BB962C8B-B14F-4D97-AF65-F5344CB8AC3E}">
        <p14:creationId xmlns:p14="http://schemas.microsoft.com/office/powerpoint/2010/main" val="4103104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6</a:t>
            </a:fld>
            <a:endParaRPr lang="en-US"/>
          </a:p>
        </p:txBody>
      </p:sp>
    </p:spTree>
    <p:extLst>
      <p:ext uri="{BB962C8B-B14F-4D97-AF65-F5344CB8AC3E}">
        <p14:creationId xmlns:p14="http://schemas.microsoft.com/office/powerpoint/2010/main" val="223562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7</a:t>
            </a:fld>
            <a:endParaRPr lang="en-US"/>
          </a:p>
        </p:txBody>
      </p:sp>
    </p:spTree>
    <p:extLst>
      <p:ext uri="{BB962C8B-B14F-4D97-AF65-F5344CB8AC3E}">
        <p14:creationId xmlns:p14="http://schemas.microsoft.com/office/powerpoint/2010/main" val="3651006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8</a:t>
            </a:fld>
            <a:endParaRPr lang="en-US"/>
          </a:p>
        </p:txBody>
      </p:sp>
    </p:spTree>
    <p:extLst>
      <p:ext uri="{BB962C8B-B14F-4D97-AF65-F5344CB8AC3E}">
        <p14:creationId xmlns:p14="http://schemas.microsoft.com/office/powerpoint/2010/main" val="2911134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9</a:t>
            </a:fld>
            <a:endParaRPr lang="en-US"/>
          </a:p>
        </p:txBody>
      </p:sp>
    </p:spTree>
    <p:extLst>
      <p:ext uri="{BB962C8B-B14F-4D97-AF65-F5344CB8AC3E}">
        <p14:creationId xmlns:p14="http://schemas.microsoft.com/office/powerpoint/2010/main" val="1296516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10</a:t>
            </a:fld>
            <a:endParaRPr lang="en-US"/>
          </a:p>
        </p:txBody>
      </p:sp>
    </p:spTree>
    <p:extLst>
      <p:ext uri="{BB962C8B-B14F-4D97-AF65-F5344CB8AC3E}">
        <p14:creationId xmlns:p14="http://schemas.microsoft.com/office/powerpoint/2010/main" val="2939306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FAE5CAD-CDB8-4972-BC22-BB39272C0A8E}" type="slidenum">
              <a:rPr lang="en-US" smtClean="0"/>
              <a:t>12</a:t>
            </a:fld>
            <a:endParaRPr lang="en-US"/>
          </a:p>
        </p:txBody>
      </p:sp>
    </p:spTree>
    <p:extLst>
      <p:ext uri="{BB962C8B-B14F-4D97-AF65-F5344CB8AC3E}">
        <p14:creationId xmlns:p14="http://schemas.microsoft.com/office/powerpoint/2010/main" val="1598784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793C01ED-5ECA-8B47-97DD-BF0621F4DCBD}" type="slidenum">
              <a:rPr lang="en-US" smtClean="0"/>
              <a:t>13</a:t>
            </a:fld>
            <a:endParaRPr lang="en-US"/>
          </a:p>
        </p:txBody>
      </p:sp>
    </p:spTree>
    <p:extLst>
      <p:ext uri="{BB962C8B-B14F-4D97-AF65-F5344CB8AC3E}">
        <p14:creationId xmlns:p14="http://schemas.microsoft.com/office/powerpoint/2010/main" val="3363839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E0F57-95B4-42F1-87F6-336B9EAB23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8286DA-DDA4-4F39-B127-A10C94719B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F3ACEF-C1B8-4DCB-801F-8F9FF339F926}"/>
              </a:ext>
            </a:extLst>
          </p:cNvPr>
          <p:cNvSpPr>
            <a:spLocks noGrp="1"/>
          </p:cNvSpPr>
          <p:nvPr>
            <p:ph type="dt" sz="half" idx="10"/>
          </p:nvPr>
        </p:nvSpPr>
        <p:spPr/>
        <p:txBody>
          <a:bodyPr/>
          <a:lstStyle/>
          <a:p>
            <a:fld id="{1BB2577F-2B9C-443E-A3C6-28F48A310B94}" type="datetime1">
              <a:rPr lang="en-US" smtClean="0"/>
              <a:t>11/23/22</a:t>
            </a:fld>
            <a:endParaRPr lang="en-US"/>
          </a:p>
        </p:txBody>
      </p:sp>
      <p:sp>
        <p:nvSpPr>
          <p:cNvPr id="5" name="Footer Placeholder 4">
            <a:extLst>
              <a:ext uri="{FF2B5EF4-FFF2-40B4-BE49-F238E27FC236}">
                <a16:creationId xmlns:a16="http://schemas.microsoft.com/office/drawing/2014/main" id="{190DD612-FDD6-498F-8B23-0F953EAB1E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7A684-FCCD-4E3E-A859-C6C317782E3F}"/>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271770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FEDFB-BCEB-49C5-B221-AE34B1BE30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1A8E73-609B-43D8-B407-7D0AF5943F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FD321-E62A-4EB6-A62B-2D5D6E78E0C6}"/>
              </a:ext>
            </a:extLst>
          </p:cNvPr>
          <p:cNvSpPr>
            <a:spLocks noGrp="1"/>
          </p:cNvSpPr>
          <p:nvPr>
            <p:ph type="dt" sz="half" idx="10"/>
          </p:nvPr>
        </p:nvSpPr>
        <p:spPr/>
        <p:txBody>
          <a:bodyPr/>
          <a:lstStyle/>
          <a:p>
            <a:fld id="{79DE350C-72F7-44BF-984A-C8FB52369718}" type="datetime1">
              <a:rPr lang="en-US" smtClean="0"/>
              <a:t>11/23/22</a:t>
            </a:fld>
            <a:endParaRPr lang="en-US"/>
          </a:p>
        </p:txBody>
      </p:sp>
      <p:sp>
        <p:nvSpPr>
          <p:cNvPr id="5" name="Footer Placeholder 4">
            <a:extLst>
              <a:ext uri="{FF2B5EF4-FFF2-40B4-BE49-F238E27FC236}">
                <a16:creationId xmlns:a16="http://schemas.microsoft.com/office/drawing/2014/main" id="{FC7BA2A9-825E-4781-8A2E-2687925F7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A212C-CCE9-4854-A045-1F8B8EEB6D50}"/>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269488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4A55CC-AA93-44E5-A174-5129A3122D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1DE639-62C2-4287-A483-1A5BC1A466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9D37FE-B84A-4F78-830C-E75EFA5690CD}"/>
              </a:ext>
            </a:extLst>
          </p:cNvPr>
          <p:cNvSpPr>
            <a:spLocks noGrp="1"/>
          </p:cNvSpPr>
          <p:nvPr>
            <p:ph type="dt" sz="half" idx="10"/>
          </p:nvPr>
        </p:nvSpPr>
        <p:spPr/>
        <p:txBody>
          <a:bodyPr/>
          <a:lstStyle/>
          <a:p>
            <a:fld id="{78B89F7F-C854-4089-BBB2-56275030A173}" type="datetime1">
              <a:rPr lang="en-US" smtClean="0"/>
              <a:t>11/23/22</a:t>
            </a:fld>
            <a:endParaRPr lang="en-US"/>
          </a:p>
        </p:txBody>
      </p:sp>
      <p:sp>
        <p:nvSpPr>
          <p:cNvPr id="5" name="Footer Placeholder 4">
            <a:extLst>
              <a:ext uri="{FF2B5EF4-FFF2-40B4-BE49-F238E27FC236}">
                <a16:creationId xmlns:a16="http://schemas.microsoft.com/office/drawing/2014/main" id="{C0B9F5C7-17C9-4066-9076-91CA2688E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BEFCA6-94CA-4A2B-9F68-7F20FE9A0AD8}"/>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42309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5639-9163-4D6E-8A91-807FB83D984F}"/>
              </a:ext>
            </a:extLst>
          </p:cNvPr>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E9FBF1F4-2E71-467A-B932-6301A0966C64}"/>
              </a:ext>
            </a:extLst>
          </p:cNvPr>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089C0B-DF3E-4631-B9D7-909A6A9C3981}"/>
              </a:ext>
            </a:extLst>
          </p:cNvPr>
          <p:cNvSpPr>
            <a:spLocks noGrp="1"/>
          </p:cNvSpPr>
          <p:nvPr>
            <p:ph type="dt" sz="half" idx="10"/>
          </p:nvPr>
        </p:nvSpPr>
        <p:spPr/>
        <p:txBody>
          <a:bodyPr/>
          <a:lstStyle/>
          <a:p>
            <a:fld id="{F7C9B4C7-D075-4648-A49E-2CCE1054CA42}" type="datetime1">
              <a:rPr lang="en-US" smtClean="0"/>
              <a:t>11/23/22</a:t>
            </a:fld>
            <a:endParaRPr lang="en-US"/>
          </a:p>
        </p:txBody>
      </p:sp>
      <p:sp>
        <p:nvSpPr>
          <p:cNvPr id="5" name="Footer Placeholder 4">
            <a:extLst>
              <a:ext uri="{FF2B5EF4-FFF2-40B4-BE49-F238E27FC236}">
                <a16:creationId xmlns:a16="http://schemas.microsoft.com/office/drawing/2014/main" id="{332363F5-8EDE-4E64-96EC-609AE80C0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2A3F6-82EA-4435-BC8D-BAA0445D66E0}"/>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34928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21F9-7A3A-4C0C-99AC-993B8FC657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20CC85-0451-44D7-893E-F0DE0D5E14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533A3A-A0FA-4847-901D-8B4A8156F973}"/>
              </a:ext>
            </a:extLst>
          </p:cNvPr>
          <p:cNvSpPr>
            <a:spLocks noGrp="1"/>
          </p:cNvSpPr>
          <p:nvPr>
            <p:ph type="dt" sz="half" idx="10"/>
          </p:nvPr>
        </p:nvSpPr>
        <p:spPr/>
        <p:txBody>
          <a:bodyPr/>
          <a:lstStyle/>
          <a:p>
            <a:fld id="{50891D4B-4F2A-41C8-84CE-10D6D91F2F01}" type="datetime1">
              <a:rPr lang="en-US" smtClean="0"/>
              <a:t>11/23/22</a:t>
            </a:fld>
            <a:endParaRPr lang="en-US"/>
          </a:p>
        </p:txBody>
      </p:sp>
      <p:sp>
        <p:nvSpPr>
          <p:cNvPr id="5" name="Footer Placeholder 4">
            <a:extLst>
              <a:ext uri="{FF2B5EF4-FFF2-40B4-BE49-F238E27FC236}">
                <a16:creationId xmlns:a16="http://schemas.microsoft.com/office/drawing/2014/main" id="{F8E97372-CEC6-4AD2-8FAA-238DB37CD5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6308F-AA69-4D8A-9C51-A3E714337A1F}"/>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404976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99166-2390-4BBC-8344-7E680FCAF8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4A1A1F-7086-4FA6-AA29-5EBC916EAB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54EEF4-1554-4A1D-947C-40A1408E55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0D056D-E489-4383-8306-39A790ABAB68}"/>
              </a:ext>
            </a:extLst>
          </p:cNvPr>
          <p:cNvSpPr>
            <a:spLocks noGrp="1"/>
          </p:cNvSpPr>
          <p:nvPr>
            <p:ph type="dt" sz="half" idx="10"/>
          </p:nvPr>
        </p:nvSpPr>
        <p:spPr/>
        <p:txBody>
          <a:bodyPr/>
          <a:lstStyle/>
          <a:p>
            <a:fld id="{702C40D8-F166-4794-82BD-8E1C558BD270}" type="datetime1">
              <a:rPr lang="en-US" smtClean="0"/>
              <a:t>11/23/22</a:t>
            </a:fld>
            <a:endParaRPr lang="en-US"/>
          </a:p>
        </p:txBody>
      </p:sp>
      <p:sp>
        <p:nvSpPr>
          <p:cNvPr id="6" name="Footer Placeholder 5">
            <a:extLst>
              <a:ext uri="{FF2B5EF4-FFF2-40B4-BE49-F238E27FC236}">
                <a16:creationId xmlns:a16="http://schemas.microsoft.com/office/drawing/2014/main" id="{4F6645E5-F1DA-46B7-B307-5A76E57797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81779-8419-4A12-A1D1-1C7EBA6C4325}"/>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325020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608FB-64D7-40DF-8BD8-A6172F2EC4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E5D90F-8D4C-436A-ADF8-51CFF93647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7EDAF9-2F7D-4143-9973-720387CF7B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EAE8C4-A608-4147-B48C-17524B6C31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165F978-F4A7-40D7-8237-F9453509AD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4E4FB5-7323-466D-9D42-1A9F3E494DF0}"/>
              </a:ext>
            </a:extLst>
          </p:cNvPr>
          <p:cNvSpPr>
            <a:spLocks noGrp="1"/>
          </p:cNvSpPr>
          <p:nvPr>
            <p:ph type="dt" sz="half" idx="10"/>
          </p:nvPr>
        </p:nvSpPr>
        <p:spPr/>
        <p:txBody>
          <a:bodyPr/>
          <a:lstStyle/>
          <a:p>
            <a:fld id="{1CCB61F2-9EC7-4504-B3B2-4BEC1F39E1FF}" type="datetime1">
              <a:rPr lang="en-US" smtClean="0"/>
              <a:t>11/23/22</a:t>
            </a:fld>
            <a:endParaRPr lang="en-US"/>
          </a:p>
        </p:txBody>
      </p:sp>
      <p:sp>
        <p:nvSpPr>
          <p:cNvPr id="8" name="Footer Placeholder 7">
            <a:extLst>
              <a:ext uri="{FF2B5EF4-FFF2-40B4-BE49-F238E27FC236}">
                <a16:creationId xmlns:a16="http://schemas.microsoft.com/office/drawing/2014/main" id="{0DF0B376-31DA-474B-8EB0-AF83C208CB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1E0F6A-71D8-4EBD-95E7-0DFB1A2D6907}"/>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91564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01BFB-7C08-470F-A983-42066CD19E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7C6885-3552-4F0D-AB43-17CC55849806}"/>
              </a:ext>
            </a:extLst>
          </p:cNvPr>
          <p:cNvSpPr>
            <a:spLocks noGrp="1"/>
          </p:cNvSpPr>
          <p:nvPr>
            <p:ph type="dt" sz="half" idx="10"/>
          </p:nvPr>
        </p:nvSpPr>
        <p:spPr/>
        <p:txBody>
          <a:bodyPr/>
          <a:lstStyle/>
          <a:p>
            <a:fld id="{A356E743-B552-4A7A-BE84-89F6902B2BFC}" type="datetime1">
              <a:rPr lang="en-US" smtClean="0"/>
              <a:t>11/23/22</a:t>
            </a:fld>
            <a:endParaRPr lang="en-US"/>
          </a:p>
        </p:txBody>
      </p:sp>
      <p:sp>
        <p:nvSpPr>
          <p:cNvPr id="4" name="Footer Placeholder 3">
            <a:extLst>
              <a:ext uri="{FF2B5EF4-FFF2-40B4-BE49-F238E27FC236}">
                <a16:creationId xmlns:a16="http://schemas.microsoft.com/office/drawing/2014/main" id="{01DB68A1-5FC5-41B6-9145-0E9B78E00F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9FB892-04DF-42DB-9C38-9969EB4BC581}"/>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154425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79766-43F7-40F6-A359-279C2934D42E}"/>
              </a:ext>
            </a:extLst>
          </p:cNvPr>
          <p:cNvSpPr>
            <a:spLocks noGrp="1"/>
          </p:cNvSpPr>
          <p:nvPr>
            <p:ph type="dt" sz="half" idx="10"/>
          </p:nvPr>
        </p:nvSpPr>
        <p:spPr/>
        <p:txBody>
          <a:bodyPr/>
          <a:lstStyle/>
          <a:p>
            <a:fld id="{4C00CC5A-6E08-4728-9754-57B5E8E27A6C}" type="datetime1">
              <a:rPr lang="en-US" smtClean="0"/>
              <a:t>11/23/22</a:t>
            </a:fld>
            <a:endParaRPr lang="en-US"/>
          </a:p>
        </p:txBody>
      </p:sp>
      <p:sp>
        <p:nvSpPr>
          <p:cNvPr id="3" name="Footer Placeholder 2">
            <a:extLst>
              <a:ext uri="{FF2B5EF4-FFF2-40B4-BE49-F238E27FC236}">
                <a16:creationId xmlns:a16="http://schemas.microsoft.com/office/drawing/2014/main" id="{F9C6CB62-F982-4D87-99A0-7862640F9C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356E76-1E7E-4A86-98D3-4FB19BD4828A}"/>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225500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0E308-6C17-40E9-ABC0-81D13E09B6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54A046-D1AD-4F8A-AEC0-E41ADE7149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7C9F08-E847-405F-BB93-AD6A8DFD8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DE908B-C959-424D-B870-6167033B8058}"/>
              </a:ext>
            </a:extLst>
          </p:cNvPr>
          <p:cNvSpPr>
            <a:spLocks noGrp="1"/>
          </p:cNvSpPr>
          <p:nvPr>
            <p:ph type="dt" sz="half" idx="10"/>
          </p:nvPr>
        </p:nvSpPr>
        <p:spPr/>
        <p:txBody>
          <a:bodyPr/>
          <a:lstStyle/>
          <a:p>
            <a:fld id="{9AAE2961-0B78-4ABD-AD2D-C505B322B66F}" type="datetime1">
              <a:rPr lang="en-US" smtClean="0"/>
              <a:t>11/23/22</a:t>
            </a:fld>
            <a:endParaRPr lang="en-US"/>
          </a:p>
        </p:txBody>
      </p:sp>
      <p:sp>
        <p:nvSpPr>
          <p:cNvPr id="6" name="Footer Placeholder 5">
            <a:extLst>
              <a:ext uri="{FF2B5EF4-FFF2-40B4-BE49-F238E27FC236}">
                <a16:creationId xmlns:a16="http://schemas.microsoft.com/office/drawing/2014/main" id="{E44A4900-A7F0-44FC-B5B2-F2A926F46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2B5513-92B9-4B7D-9AA8-776041C34B79}"/>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2455984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8002-F0F9-4482-BC4B-067C78840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7F96E0-B2A0-4B10-A789-B69E7467DA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E16A1B-CB80-437A-96CC-9427A0F6E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4E3395-B1E2-43B7-88DC-6AAEDD8C90C8}"/>
              </a:ext>
            </a:extLst>
          </p:cNvPr>
          <p:cNvSpPr>
            <a:spLocks noGrp="1"/>
          </p:cNvSpPr>
          <p:nvPr>
            <p:ph type="dt" sz="half" idx="10"/>
          </p:nvPr>
        </p:nvSpPr>
        <p:spPr/>
        <p:txBody>
          <a:bodyPr/>
          <a:lstStyle/>
          <a:p>
            <a:fld id="{35CE77D7-CC98-45F1-9065-7A1950C30FFC}" type="datetime1">
              <a:rPr lang="en-US" smtClean="0"/>
              <a:t>11/23/22</a:t>
            </a:fld>
            <a:endParaRPr lang="en-US"/>
          </a:p>
        </p:txBody>
      </p:sp>
      <p:sp>
        <p:nvSpPr>
          <p:cNvPr id="6" name="Footer Placeholder 5">
            <a:extLst>
              <a:ext uri="{FF2B5EF4-FFF2-40B4-BE49-F238E27FC236}">
                <a16:creationId xmlns:a16="http://schemas.microsoft.com/office/drawing/2014/main" id="{EAA3C8AE-01AA-4200-8D0E-FB410F671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89061-FB67-486A-9757-363B384734D6}"/>
              </a:ext>
            </a:extLst>
          </p:cNvPr>
          <p:cNvSpPr>
            <a:spLocks noGrp="1"/>
          </p:cNvSpPr>
          <p:nvPr>
            <p:ph type="sldNum" sz="quarter" idx="12"/>
          </p:nvPr>
        </p:nvSpPr>
        <p:spPr/>
        <p:txBody>
          <a:bodyPr/>
          <a:lstStyle/>
          <a:p>
            <a:fld id="{BEA88299-2993-4C2B-A54E-3295D5B73E20}" type="slidenum">
              <a:rPr lang="en-US" smtClean="0"/>
              <a:t>‹#›</a:t>
            </a:fld>
            <a:endParaRPr lang="en-US"/>
          </a:p>
        </p:txBody>
      </p:sp>
    </p:spTree>
    <p:extLst>
      <p:ext uri="{BB962C8B-B14F-4D97-AF65-F5344CB8AC3E}">
        <p14:creationId xmlns:p14="http://schemas.microsoft.com/office/powerpoint/2010/main" val="112537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F5D377-09BD-4873-8BCB-0B60C4345F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9666E7-6724-4DDE-AC8E-FD53314B38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7B2A1-52F5-4A83-AF62-515CAE877E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794E0-9674-4F13-8323-5E4339A73D60}" type="datetime1">
              <a:rPr lang="en-US" smtClean="0"/>
              <a:t>11/23/22</a:t>
            </a:fld>
            <a:endParaRPr lang="en-US"/>
          </a:p>
        </p:txBody>
      </p:sp>
      <p:sp>
        <p:nvSpPr>
          <p:cNvPr id="5" name="Footer Placeholder 4">
            <a:extLst>
              <a:ext uri="{FF2B5EF4-FFF2-40B4-BE49-F238E27FC236}">
                <a16:creationId xmlns:a16="http://schemas.microsoft.com/office/drawing/2014/main" id="{F1DFA878-B693-419C-8885-8848E45309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61AB35-CA3A-428D-9FE1-BB6561A44C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88299-2993-4C2B-A54E-3295D5B73E20}" type="slidenum">
              <a:rPr lang="en-US" smtClean="0"/>
              <a:t>‹#›</a:t>
            </a:fld>
            <a:endParaRPr lang="en-US"/>
          </a:p>
        </p:txBody>
      </p:sp>
    </p:spTree>
    <p:extLst>
      <p:ext uri="{BB962C8B-B14F-4D97-AF65-F5344CB8AC3E}">
        <p14:creationId xmlns:p14="http://schemas.microsoft.com/office/powerpoint/2010/main" val="349694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3505201"/>
            <a:ext cx="9820830" cy="1543049"/>
          </a:xfrm>
        </p:spPr>
        <p:txBody>
          <a:bodyPr>
            <a:noAutofit/>
          </a:bodyPr>
          <a:lstStyle/>
          <a:p>
            <a:r>
              <a:rPr lang="fr-FR" sz="4000" dirty="0"/>
              <a:t>L’indice</a:t>
            </a:r>
            <a:r>
              <a:rPr lang="en-US" sz="4000" dirty="0"/>
              <a:t> de performance </a:t>
            </a:r>
            <a:r>
              <a:rPr lang="en-US" sz="4000" dirty="0" err="1"/>
              <a:t>logistique</a:t>
            </a:r>
            <a:r>
              <a:rPr lang="en-US" sz="4000" dirty="0"/>
              <a:t> 2.0 </a:t>
            </a:r>
            <a:br>
              <a:rPr lang="en-US" sz="4000" dirty="0"/>
            </a:br>
            <a:r>
              <a:rPr lang="en-US" sz="4000" dirty="0"/>
              <a:t>La </a:t>
            </a:r>
            <a:r>
              <a:rPr lang="en-US" sz="4000" dirty="0" err="1"/>
              <a:t>logistique</a:t>
            </a:r>
            <a:r>
              <a:rPr lang="en-US" sz="4000" dirty="0"/>
              <a:t> </a:t>
            </a:r>
            <a:r>
              <a:rPr lang="en-US" sz="4000" dirty="0" err="1"/>
              <a:t>à</a:t>
            </a:r>
            <a:r>
              <a:rPr lang="en-US" sz="4000" dirty="0"/>
              <a:t> </a:t>
            </a:r>
            <a:r>
              <a:rPr lang="en-US" sz="4000" dirty="0" err="1"/>
              <a:t>l’ère</a:t>
            </a:r>
            <a:r>
              <a:rPr lang="en-US" sz="4000" dirty="0"/>
              <a:t> du Big Data
</a:t>
            </a:r>
            <a:endParaRPr sz="4000" dirty="0"/>
          </a:p>
        </p:txBody>
      </p:sp>
      <p:sp>
        <p:nvSpPr>
          <p:cNvPr id="3" name="Rectangle 2">
            <a:extLst>
              <a:ext uri="{FF2B5EF4-FFF2-40B4-BE49-F238E27FC236}">
                <a16:creationId xmlns:a16="http://schemas.microsoft.com/office/drawing/2014/main" id="{1E4C1EAF-9AF4-4D28-8F53-6D894AD60D9D}"/>
              </a:ext>
            </a:extLst>
          </p:cNvPr>
          <p:cNvSpPr/>
          <p:nvPr/>
        </p:nvSpPr>
        <p:spPr>
          <a:xfrm>
            <a:off x="8265701" y="5968484"/>
            <a:ext cx="2446054" cy="646331"/>
          </a:xfrm>
          <a:prstGeom prst="rect">
            <a:avLst/>
          </a:prstGeom>
        </p:spPr>
        <p:txBody>
          <a:bodyPr wrap="none">
            <a:spAutoFit/>
          </a:bodyPr>
          <a:lstStyle/>
          <a:p>
            <a:r>
              <a:rPr lang="en-US" dirty="0"/>
              <a:t>Washington, DC, &amp; Paris</a:t>
            </a:r>
          </a:p>
          <a:p>
            <a:r>
              <a:rPr lang="en-US" dirty="0"/>
              <a:t>23 </a:t>
            </a:r>
            <a:r>
              <a:rPr lang="en-US" dirty="0" err="1"/>
              <a:t>Novembre</a:t>
            </a:r>
            <a:r>
              <a:rPr lang="en-US" dirty="0"/>
              <a:t> 2022</a:t>
            </a:r>
          </a:p>
        </p:txBody>
      </p:sp>
      <p:sp>
        <p:nvSpPr>
          <p:cNvPr id="4" name="Rectangle 3">
            <a:extLst>
              <a:ext uri="{FF2B5EF4-FFF2-40B4-BE49-F238E27FC236}">
                <a16:creationId xmlns:a16="http://schemas.microsoft.com/office/drawing/2014/main" id="{D910C57D-6430-432F-ADAD-4BD7396E9E48}"/>
              </a:ext>
            </a:extLst>
          </p:cNvPr>
          <p:cNvSpPr/>
          <p:nvPr/>
        </p:nvSpPr>
        <p:spPr>
          <a:xfrm>
            <a:off x="8265701" y="5139035"/>
            <a:ext cx="3791231" cy="646331"/>
          </a:xfrm>
          <a:prstGeom prst="rect">
            <a:avLst/>
          </a:prstGeom>
        </p:spPr>
        <p:txBody>
          <a:bodyPr wrap="none">
            <a:spAutoFit/>
          </a:bodyPr>
          <a:lstStyle/>
          <a:p>
            <a:r>
              <a:rPr lang="en-US" dirty="0"/>
              <a:t>Jean-Fran</a:t>
            </a:r>
            <a:r>
              <a:rPr lang="en-US" dirty="0">
                <a:cs typeface="Arial" panose="020B0604020202020204" pitchFamily="34" charset="0"/>
              </a:rPr>
              <a:t>ç</a:t>
            </a:r>
            <a:r>
              <a:rPr lang="en-US" dirty="0"/>
              <a:t>ois Arvis </a:t>
            </a:r>
          </a:p>
          <a:p>
            <a:r>
              <a:rPr lang="en-US" dirty="0" err="1"/>
              <a:t>Département</a:t>
            </a:r>
            <a:r>
              <a:rPr lang="en-US" dirty="0"/>
              <a:t> commerce et </a:t>
            </a:r>
            <a:r>
              <a:rPr lang="en-US" dirty="0" err="1"/>
              <a:t>intégration</a:t>
            </a:r>
            <a:endParaRPr lang="en-US" dirty="0"/>
          </a:p>
        </p:txBody>
      </p:sp>
      <p:sp>
        <p:nvSpPr>
          <p:cNvPr id="5" name="Slide Number Placeholder 4">
            <a:extLst>
              <a:ext uri="{FF2B5EF4-FFF2-40B4-BE49-F238E27FC236}">
                <a16:creationId xmlns:a16="http://schemas.microsoft.com/office/drawing/2014/main" id="{7269822E-F0DF-4644-AE88-43926509FF5C}"/>
              </a:ext>
            </a:extLst>
          </p:cNvPr>
          <p:cNvSpPr>
            <a:spLocks noGrp="1"/>
          </p:cNvSpPr>
          <p:nvPr>
            <p:ph type="sldNum" sz="quarter" idx="12"/>
          </p:nvPr>
        </p:nvSpPr>
        <p:spPr/>
        <p:txBody>
          <a:bodyPr/>
          <a:lstStyle/>
          <a:p>
            <a:fld id="{BEA88299-2993-4C2B-A54E-3295D5B73E20}" type="slidenum">
              <a:rPr lang="en-US" smtClean="0"/>
              <a:t>1</a:t>
            </a:fld>
            <a:endParaRPr lang="en-US"/>
          </a:p>
        </p:txBody>
      </p:sp>
      <p:pic>
        <p:nvPicPr>
          <p:cNvPr id="6" name="Picture 5" descr="Logo&#10;&#10;Description automatically generated">
            <a:extLst>
              <a:ext uri="{FF2B5EF4-FFF2-40B4-BE49-F238E27FC236}">
                <a16:creationId xmlns:a16="http://schemas.microsoft.com/office/drawing/2014/main" id="{3719D8F8-675B-F1E4-CBDC-E84821D3F5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223" y="5261618"/>
            <a:ext cx="3066288" cy="6004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B01B2-CD6E-4640-96AA-046BF04943DE}"/>
              </a:ext>
            </a:extLst>
          </p:cNvPr>
          <p:cNvSpPr>
            <a:spLocks noGrp="1"/>
          </p:cNvSpPr>
          <p:nvPr>
            <p:ph type="title"/>
          </p:nvPr>
        </p:nvSpPr>
        <p:spPr/>
        <p:txBody>
          <a:bodyPr>
            <a:normAutofit/>
          </a:bodyPr>
          <a:lstStyle/>
          <a:p>
            <a:r>
              <a:rPr lang="en-US" err="1"/>
              <a:t>Comparaison</a:t>
            </a:r>
            <a:r>
              <a:rPr lang="en-US"/>
              <a:t>: IPL </a:t>
            </a:r>
            <a:r>
              <a:rPr lang="en-US" err="1"/>
              <a:t>originel</a:t>
            </a:r>
            <a:r>
              <a:rPr lang="en-US"/>
              <a:t> vs IPL 2.0
</a:t>
            </a:r>
          </a:p>
        </p:txBody>
      </p:sp>
      <p:cxnSp>
        <p:nvCxnSpPr>
          <p:cNvPr id="5" name="Straight Connector 4">
            <a:extLst>
              <a:ext uri="{FF2B5EF4-FFF2-40B4-BE49-F238E27FC236}">
                <a16:creationId xmlns:a16="http://schemas.microsoft.com/office/drawing/2014/main" id="{2E4EAA96-481F-4325-823D-B39B38C89890}"/>
              </a:ext>
            </a:extLst>
          </p:cNvPr>
          <p:cNvCxnSpPr>
            <a:cxnSpLocks/>
          </p:cNvCxnSpPr>
          <p:nvPr/>
        </p:nvCxnSpPr>
        <p:spPr>
          <a:xfrm flipV="1">
            <a:off x="1796246" y="3641682"/>
            <a:ext cx="9077402" cy="1"/>
          </a:xfrm>
          <a:prstGeom prst="line">
            <a:avLst/>
          </a:prstGeom>
          <a:ln w="92075"/>
        </p:spPr>
        <p:style>
          <a:lnRef idx="2">
            <a:schemeClr val="accent1"/>
          </a:lnRef>
          <a:fillRef idx="0">
            <a:schemeClr val="accent1"/>
          </a:fillRef>
          <a:effectRef idx="1">
            <a:schemeClr val="accent1"/>
          </a:effectRef>
          <a:fontRef idx="minor">
            <a:schemeClr val="tx1"/>
          </a:fontRef>
        </p:style>
      </p:cxnSp>
      <p:graphicFrame>
        <p:nvGraphicFramePr>
          <p:cNvPr id="6" name="Table 5">
            <a:extLst>
              <a:ext uri="{FF2B5EF4-FFF2-40B4-BE49-F238E27FC236}">
                <a16:creationId xmlns:a16="http://schemas.microsoft.com/office/drawing/2014/main" id="{0365FB77-8EAE-4C06-B136-1B52BEFB1F15}"/>
              </a:ext>
            </a:extLst>
          </p:cNvPr>
          <p:cNvGraphicFramePr>
            <a:graphicFrameLocks noGrp="1"/>
          </p:cNvGraphicFramePr>
          <p:nvPr>
            <p:extLst>
              <p:ext uri="{D42A27DB-BD31-4B8C-83A1-F6EECF244321}">
                <p14:modId xmlns:p14="http://schemas.microsoft.com/office/powerpoint/2010/main" val="2158586653"/>
              </p:ext>
            </p:extLst>
          </p:nvPr>
        </p:nvGraphicFramePr>
        <p:xfrm>
          <a:off x="2051850" y="1417638"/>
          <a:ext cx="3377954" cy="2169160"/>
        </p:xfrm>
        <a:graphic>
          <a:graphicData uri="http://schemas.openxmlformats.org/drawingml/2006/table">
            <a:tbl>
              <a:tblPr firstRow="1" bandRow="1">
                <a:tableStyleId>{5C22544A-7EE6-4342-B048-85BDC9FD1C3A}</a:tableStyleId>
              </a:tblPr>
              <a:tblGrid>
                <a:gridCol w="3377954">
                  <a:extLst>
                    <a:ext uri="{9D8B030D-6E8A-4147-A177-3AD203B41FA5}">
                      <a16:colId xmlns:a16="http://schemas.microsoft.com/office/drawing/2014/main" val="2946731012"/>
                    </a:ext>
                  </a:extLst>
                </a:gridCol>
              </a:tblGrid>
              <a:tr h="370840">
                <a:tc>
                  <a:txBody>
                    <a:bodyPr/>
                    <a:lstStyle/>
                    <a:p>
                      <a:r>
                        <a:rPr lang="en-US" sz="1600"/>
                        <a:t>IPL 1.0</a:t>
                      </a:r>
                    </a:p>
                  </a:txBody>
                  <a:tcPr/>
                </a:tc>
                <a:extLst>
                  <a:ext uri="{0D108BD9-81ED-4DB2-BD59-A6C34878D82A}">
                    <a16:rowId xmlns:a16="http://schemas.microsoft.com/office/drawing/2014/main" val="3077222943"/>
                  </a:ext>
                </a:extLst>
              </a:tr>
              <a:tr h="370840">
                <a:tc>
                  <a:txBody>
                    <a:bodyPr/>
                    <a:lstStyle/>
                    <a:p>
                      <a:pPr marL="285750" indent="-285750">
                        <a:buFont typeface="Arial" panose="020B0604020202020204" pitchFamily="34" charset="0"/>
                        <a:buChar char="•"/>
                      </a:pPr>
                      <a:r>
                        <a:rPr lang="fr-FR" sz="1600" noProof="0" dirty="0"/>
                        <a:t>Enquête auprès des transitaires internationaux
Accessibilité perçue de la logistique/de la chaîne d’approvisionnement en provenance de pays tiers
6 composantes, 1 IPL global</a:t>
                      </a:r>
                    </a:p>
                  </a:txBody>
                  <a:tcPr/>
                </a:tc>
                <a:extLst>
                  <a:ext uri="{0D108BD9-81ED-4DB2-BD59-A6C34878D82A}">
                    <a16:rowId xmlns:a16="http://schemas.microsoft.com/office/drawing/2014/main" val="3654070565"/>
                  </a:ext>
                </a:extLst>
              </a:tr>
            </a:tbl>
          </a:graphicData>
        </a:graphic>
      </p:graphicFrame>
      <p:graphicFrame>
        <p:nvGraphicFramePr>
          <p:cNvPr id="7" name="Table 6">
            <a:extLst>
              <a:ext uri="{FF2B5EF4-FFF2-40B4-BE49-F238E27FC236}">
                <a16:creationId xmlns:a16="http://schemas.microsoft.com/office/drawing/2014/main" id="{7EAA9D21-7194-455C-88FA-3BE95BD0EE9E}"/>
              </a:ext>
            </a:extLst>
          </p:cNvPr>
          <p:cNvGraphicFramePr>
            <a:graphicFrameLocks noGrp="1"/>
          </p:cNvGraphicFramePr>
          <p:nvPr>
            <p:extLst>
              <p:ext uri="{D42A27DB-BD31-4B8C-83A1-F6EECF244321}">
                <p14:modId xmlns:p14="http://schemas.microsoft.com/office/powerpoint/2010/main" val="1338340957"/>
              </p:ext>
            </p:extLst>
          </p:nvPr>
        </p:nvGraphicFramePr>
        <p:xfrm>
          <a:off x="7298183" y="1417637"/>
          <a:ext cx="3377953" cy="1988215"/>
        </p:xfrm>
        <a:graphic>
          <a:graphicData uri="http://schemas.openxmlformats.org/drawingml/2006/table">
            <a:tbl>
              <a:tblPr firstRow="1" bandRow="1">
                <a:tableStyleId>{5C22544A-7EE6-4342-B048-85BDC9FD1C3A}</a:tableStyleId>
              </a:tblPr>
              <a:tblGrid>
                <a:gridCol w="3377953">
                  <a:extLst>
                    <a:ext uri="{9D8B030D-6E8A-4147-A177-3AD203B41FA5}">
                      <a16:colId xmlns:a16="http://schemas.microsoft.com/office/drawing/2014/main" val="2946731012"/>
                    </a:ext>
                  </a:extLst>
                </a:gridCol>
              </a:tblGrid>
              <a:tr h="433735">
                <a:tc>
                  <a:txBody>
                    <a:bodyPr/>
                    <a:lstStyle/>
                    <a:p>
                      <a:r>
                        <a:rPr lang="en-US" sz="1600"/>
                        <a:t>IPL  2.0</a:t>
                      </a:r>
                    </a:p>
                  </a:txBody>
                  <a:tcPr/>
                </a:tc>
                <a:extLst>
                  <a:ext uri="{0D108BD9-81ED-4DB2-BD59-A6C34878D82A}">
                    <a16:rowId xmlns:a16="http://schemas.microsoft.com/office/drawing/2014/main" val="3077222943"/>
                  </a:ext>
                </a:extLst>
              </a:tr>
              <a:tr h="1247732">
                <a:tc>
                  <a:txBody>
                    <a:bodyPr/>
                    <a:lstStyle/>
                    <a:p>
                      <a:pPr marL="0" indent="0">
                        <a:buFont typeface="Arial" panose="020B0604020202020204" pitchFamily="34" charset="0"/>
                        <a:buNone/>
                      </a:pPr>
                      <a:r>
                        <a:rPr lang="en-US" sz="1600" dirty="0"/>
                        <a:t>C</a:t>
                      </a:r>
                      <a:r>
                        <a:rPr lang="fr-FR" sz="1600" noProof="0" dirty="0" err="1"/>
                        <a:t>omplète</a:t>
                      </a:r>
                      <a:r>
                        <a:rPr lang="fr-FR" sz="1600" noProof="0" dirty="0"/>
                        <a:t> IPL d’enquête par des KPIs</a:t>
                      </a:r>
                    </a:p>
                    <a:p>
                      <a:pPr marL="285750" indent="-285750">
                        <a:buFont typeface="Arial" panose="020B0604020202020204" pitchFamily="34" charset="0"/>
                        <a:buChar char="•"/>
                      </a:pPr>
                      <a:r>
                        <a:rPr lang="fr-FR" sz="1600" noProof="0" dirty="0"/>
                        <a:t>Données de performance au niveau micro</a:t>
                      </a:r>
                    </a:p>
                    <a:p>
                      <a:pPr marL="0" indent="0">
                        <a:buFont typeface="Arial" panose="020B0604020202020204" pitchFamily="34" charset="0"/>
                        <a:buNone/>
                      </a:pPr>
                      <a:r>
                        <a:rPr lang="fr-FR" sz="1600" noProof="0" dirty="0"/>
                        <a:t>Potentiellement IPL synthétique fondé sur un modèle ML et le concept de </a:t>
                      </a:r>
                      <a:r>
                        <a:rPr lang="fr-FR" sz="1600" noProof="0" dirty="0" err="1"/>
                        <a:t>supply</a:t>
                      </a:r>
                      <a:r>
                        <a:rPr lang="fr-FR" sz="1600" noProof="0" dirty="0"/>
                        <a:t> </a:t>
                      </a:r>
                      <a:r>
                        <a:rPr lang="fr-FR" sz="1600" noProof="0" dirty="0" err="1"/>
                        <a:t>chain</a:t>
                      </a:r>
                      <a:r>
                        <a:rPr lang="fr-FR" sz="1600" noProof="0" dirty="0"/>
                        <a:t> </a:t>
                      </a:r>
                      <a:r>
                        <a:rPr lang="fr-FR" sz="1600" noProof="0" dirty="0" err="1"/>
                        <a:t>connectivity</a:t>
                      </a:r>
                      <a:r>
                        <a:rPr lang="fr-FR" sz="1600" noProof="0" dirty="0"/>
                        <a:t>.</a:t>
                      </a:r>
                    </a:p>
                  </a:txBody>
                  <a:tcPr/>
                </a:tc>
                <a:extLst>
                  <a:ext uri="{0D108BD9-81ED-4DB2-BD59-A6C34878D82A}">
                    <a16:rowId xmlns:a16="http://schemas.microsoft.com/office/drawing/2014/main" val="3654070565"/>
                  </a:ext>
                </a:extLst>
              </a:tr>
            </a:tbl>
          </a:graphicData>
        </a:graphic>
      </p:graphicFrame>
      <p:sp>
        <p:nvSpPr>
          <p:cNvPr id="9" name="Rectangle: Rounded Corners 8">
            <a:extLst>
              <a:ext uri="{FF2B5EF4-FFF2-40B4-BE49-F238E27FC236}">
                <a16:creationId xmlns:a16="http://schemas.microsoft.com/office/drawing/2014/main" id="{5871734E-C725-4C91-BE7B-2FBC3FA268EB}"/>
              </a:ext>
            </a:extLst>
          </p:cNvPr>
          <p:cNvSpPr/>
          <p:nvPr/>
        </p:nvSpPr>
        <p:spPr>
          <a:xfrm>
            <a:off x="5527828" y="1859281"/>
            <a:ext cx="1411550" cy="10741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IPL</a:t>
            </a:r>
          </a:p>
        </p:txBody>
      </p:sp>
      <p:sp>
        <p:nvSpPr>
          <p:cNvPr id="10" name="Rectangle: Rounded Corners 9">
            <a:extLst>
              <a:ext uri="{FF2B5EF4-FFF2-40B4-BE49-F238E27FC236}">
                <a16:creationId xmlns:a16="http://schemas.microsoft.com/office/drawing/2014/main" id="{A2B353F8-E55E-4379-9094-C26DCDFFC250}"/>
              </a:ext>
            </a:extLst>
          </p:cNvPr>
          <p:cNvSpPr/>
          <p:nvPr/>
        </p:nvSpPr>
        <p:spPr>
          <a:xfrm>
            <a:off x="5465686" y="4338626"/>
            <a:ext cx="1535837" cy="165379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t>Logistique</a:t>
            </a:r>
            <a:r>
              <a:rPr lang="en-US"/>
              <a:t> domestique
</a:t>
            </a:r>
            <a:endParaRPr lang="en-US" i="1"/>
          </a:p>
        </p:txBody>
      </p:sp>
      <p:graphicFrame>
        <p:nvGraphicFramePr>
          <p:cNvPr id="37" name="Table 36">
            <a:extLst>
              <a:ext uri="{FF2B5EF4-FFF2-40B4-BE49-F238E27FC236}">
                <a16:creationId xmlns:a16="http://schemas.microsoft.com/office/drawing/2014/main" id="{D461C256-B5C0-BB41-AB08-1B03FB00C309}"/>
              </a:ext>
            </a:extLst>
          </p:cNvPr>
          <p:cNvGraphicFramePr>
            <a:graphicFrameLocks noGrp="1"/>
          </p:cNvGraphicFramePr>
          <p:nvPr>
            <p:extLst>
              <p:ext uri="{D42A27DB-BD31-4B8C-83A1-F6EECF244321}">
                <p14:modId xmlns:p14="http://schemas.microsoft.com/office/powerpoint/2010/main" val="780618004"/>
              </p:ext>
            </p:extLst>
          </p:nvPr>
        </p:nvGraphicFramePr>
        <p:xfrm>
          <a:off x="2070410" y="3843353"/>
          <a:ext cx="3221421" cy="2412995"/>
        </p:xfrm>
        <a:graphic>
          <a:graphicData uri="http://schemas.openxmlformats.org/drawingml/2006/table">
            <a:tbl>
              <a:tblPr firstRow="1" bandRow="1">
                <a:tableStyleId>{5C22544A-7EE6-4342-B048-85BDC9FD1C3A}</a:tableStyleId>
              </a:tblPr>
              <a:tblGrid>
                <a:gridCol w="3221421">
                  <a:extLst>
                    <a:ext uri="{9D8B030D-6E8A-4147-A177-3AD203B41FA5}">
                      <a16:colId xmlns:a16="http://schemas.microsoft.com/office/drawing/2014/main" val="2946731012"/>
                    </a:ext>
                  </a:extLst>
                </a:gridCol>
              </a:tblGrid>
              <a:tr h="412526">
                <a:tc>
                  <a:txBody>
                    <a:bodyPr/>
                    <a:lstStyle/>
                    <a:p>
                      <a:r>
                        <a:rPr lang="en-US" sz="1600"/>
                        <a:t>LPI 1.0 domestic data</a:t>
                      </a:r>
                    </a:p>
                  </a:txBody>
                  <a:tcPr/>
                </a:tc>
                <a:extLst>
                  <a:ext uri="{0D108BD9-81ED-4DB2-BD59-A6C34878D82A}">
                    <a16:rowId xmlns:a16="http://schemas.microsoft.com/office/drawing/2014/main" val="3077222943"/>
                  </a:ext>
                </a:extLst>
              </a:tr>
              <a:tr h="2000469">
                <a:tc>
                  <a:txBody>
                    <a:bodyPr/>
                    <a:lstStyle/>
                    <a:p>
                      <a:pPr marL="285750" indent="-285750">
                        <a:buFont typeface="Arial" panose="020B0604020202020204" pitchFamily="34" charset="0"/>
                        <a:buChar char="•"/>
                      </a:pPr>
                      <a:r>
                        <a:rPr lang="fr-FR" sz="1600" noProof="0" dirty="0"/>
                        <a:t>Enquête semi-quantitative sur la logistique dans le pays d’opérations
Couverture insuffisante pour créer des comparateurs transnationaux</a:t>
                      </a:r>
                    </a:p>
                    <a:p>
                      <a:pPr marL="285750" indent="-285750">
                        <a:buFont typeface="Arial" panose="020B0604020202020204" pitchFamily="34" charset="0"/>
                        <a:buChar char="•"/>
                      </a:pPr>
                      <a:r>
                        <a:rPr lang="fr-FR" sz="1600" noProof="0" dirty="0"/>
                        <a:t>Abandonné</a:t>
                      </a:r>
                    </a:p>
                  </a:txBody>
                  <a:tcPr/>
                </a:tc>
                <a:extLst>
                  <a:ext uri="{0D108BD9-81ED-4DB2-BD59-A6C34878D82A}">
                    <a16:rowId xmlns:a16="http://schemas.microsoft.com/office/drawing/2014/main" val="3654070565"/>
                  </a:ext>
                </a:extLst>
              </a:tr>
            </a:tbl>
          </a:graphicData>
        </a:graphic>
      </p:graphicFrame>
      <p:graphicFrame>
        <p:nvGraphicFramePr>
          <p:cNvPr id="38" name="Table 37">
            <a:extLst>
              <a:ext uri="{FF2B5EF4-FFF2-40B4-BE49-F238E27FC236}">
                <a16:creationId xmlns:a16="http://schemas.microsoft.com/office/drawing/2014/main" id="{E3082A75-E184-6746-9871-1E2E68EB13BB}"/>
              </a:ext>
            </a:extLst>
          </p:cNvPr>
          <p:cNvGraphicFramePr>
            <a:graphicFrameLocks noGrp="1"/>
          </p:cNvGraphicFramePr>
          <p:nvPr>
            <p:extLst>
              <p:ext uri="{D42A27DB-BD31-4B8C-83A1-F6EECF244321}">
                <p14:modId xmlns:p14="http://schemas.microsoft.com/office/powerpoint/2010/main" val="3039565875"/>
              </p:ext>
            </p:extLst>
          </p:nvPr>
        </p:nvGraphicFramePr>
        <p:xfrm>
          <a:off x="7298185" y="3843354"/>
          <a:ext cx="3377951" cy="2413000"/>
        </p:xfrm>
        <a:graphic>
          <a:graphicData uri="http://schemas.openxmlformats.org/drawingml/2006/table">
            <a:tbl>
              <a:tblPr firstRow="1" bandRow="1">
                <a:tableStyleId>{5C22544A-7EE6-4342-B048-85BDC9FD1C3A}</a:tableStyleId>
              </a:tblPr>
              <a:tblGrid>
                <a:gridCol w="3377951">
                  <a:extLst>
                    <a:ext uri="{9D8B030D-6E8A-4147-A177-3AD203B41FA5}">
                      <a16:colId xmlns:a16="http://schemas.microsoft.com/office/drawing/2014/main" val="2946731012"/>
                    </a:ext>
                  </a:extLst>
                </a:gridCol>
              </a:tblGrid>
              <a:tr h="370840">
                <a:tc>
                  <a:txBody>
                    <a:bodyPr/>
                    <a:lstStyle/>
                    <a:p>
                      <a:r>
                        <a:rPr lang="en-US" sz="1600" dirty="0" err="1"/>
                        <a:t>Données</a:t>
                      </a:r>
                      <a:r>
                        <a:rPr lang="en-US" sz="1600" dirty="0"/>
                        <a:t> </a:t>
                      </a:r>
                      <a:r>
                        <a:rPr lang="en-US" sz="1600" dirty="0" err="1"/>
                        <a:t>additionelles</a:t>
                      </a:r>
                      <a:r>
                        <a:rPr lang="en-US" sz="1600" dirty="0"/>
                        <a:t> IPL 2.0</a:t>
                      </a:r>
                    </a:p>
                  </a:txBody>
                  <a:tcPr/>
                </a:tc>
                <a:extLst>
                  <a:ext uri="{0D108BD9-81ED-4DB2-BD59-A6C34878D82A}">
                    <a16:rowId xmlns:a16="http://schemas.microsoft.com/office/drawing/2014/main" val="3077222943"/>
                  </a:ext>
                </a:extLst>
              </a:tr>
              <a:tr h="370840">
                <a:tc>
                  <a:txBody>
                    <a:bodyPr/>
                    <a:lstStyle/>
                    <a:p>
                      <a:pPr marL="285750" indent="-285750">
                        <a:buFont typeface="Arial" panose="020B0604020202020204" pitchFamily="34" charset="0"/>
                        <a:buChar char="•"/>
                      </a:pPr>
                      <a:r>
                        <a:rPr lang="fr-FR" sz="1600" noProof="0" dirty="0"/>
                        <a:t>Les données de </a:t>
                      </a:r>
                      <a:r>
                        <a:rPr lang="fr-FR" sz="1600" noProof="0" dirty="0" err="1"/>
                        <a:t>tracking</a:t>
                      </a:r>
                      <a:r>
                        <a:rPr lang="fr-FR" sz="1600" noProof="0" dirty="0"/>
                        <a:t> sont au niveau des UNLOCODE donc sous nationales.</a:t>
                      </a:r>
                    </a:p>
                    <a:p>
                      <a:pPr marL="285750" indent="-285750">
                        <a:buFont typeface="Arial" panose="020B0604020202020204" pitchFamily="34" charset="0"/>
                        <a:buChar char="•"/>
                      </a:pPr>
                      <a:r>
                        <a:rPr lang="fr-FR" sz="1600" noProof="0" dirty="0"/>
                        <a:t>Potentiellement indicateurs tells que:</a:t>
                      </a:r>
                    </a:p>
                    <a:p>
                      <a:pPr marL="742950" lvl="1" indent="-285750">
                        <a:buFont typeface="Arial" panose="020B0604020202020204" pitchFamily="34" charset="0"/>
                        <a:buChar char="•"/>
                      </a:pPr>
                      <a:r>
                        <a:rPr lang="fr-FR" sz="1600" noProof="0" dirty="0"/>
                        <a:t>Temps de séjour ports et aéroports</a:t>
                      </a:r>
                    </a:p>
                    <a:p>
                      <a:pPr marL="742950" lvl="1" indent="-285750">
                        <a:buFont typeface="Arial" panose="020B0604020202020204" pitchFamily="34" charset="0"/>
                        <a:buChar char="•"/>
                      </a:pPr>
                      <a:r>
                        <a:rPr lang="fr-FR" sz="1600" noProof="0" dirty="0"/>
                        <a:t>Vitesse effective sur corridors</a:t>
                      </a:r>
                    </a:p>
                  </a:txBody>
                  <a:tcPr/>
                </a:tc>
                <a:extLst>
                  <a:ext uri="{0D108BD9-81ED-4DB2-BD59-A6C34878D82A}">
                    <a16:rowId xmlns:a16="http://schemas.microsoft.com/office/drawing/2014/main" val="3654070565"/>
                  </a:ext>
                </a:extLst>
              </a:tr>
            </a:tbl>
          </a:graphicData>
        </a:graphic>
      </p:graphicFrame>
      <p:sp>
        <p:nvSpPr>
          <p:cNvPr id="3" name="Slide Number Placeholder 2">
            <a:extLst>
              <a:ext uri="{FF2B5EF4-FFF2-40B4-BE49-F238E27FC236}">
                <a16:creationId xmlns:a16="http://schemas.microsoft.com/office/drawing/2014/main" id="{627BD149-D7DD-4F96-BCD6-B9E83F261652}"/>
              </a:ext>
            </a:extLst>
          </p:cNvPr>
          <p:cNvSpPr>
            <a:spLocks noGrp="1"/>
          </p:cNvSpPr>
          <p:nvPr>
            <p:ph type="sldNum" sz="quarter" idx="12"/>
          </p:nvPr>
        </p:nvSpPr>
        <p:spPr/>
        <p:txBody>
          <a:bodyPr/>
          <a:lstStyle/>
          <a:p>
            <a:fld id="{BEA88299-2993-4C2B-A54E-3295D5B73E20}" type="slidenum">
              <a:rPr lang="en-US" smtClean="0"/>
              <a:t>10</a:t>
            </a:fld>
            <a:endParaRPr lang="en-US"/>
          </a:p>
        </p:txBody>
      </p:sp>
    </p:spTree>
    <p:extLst>
      <p:ext uri="{BB962C8B-B14F-4D97-AF65-F5344CB8AC3E}">
        <p14:creationId xmlns:p14="http://schemas.microsoft.com/office/powerpoint/2010/main" val="2938861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2CDD-34E9-7748-9B69-7FA28291A5EC}"/>
              </a:ext>
            </a:extLst>
          </p:cNvPr>
          <p:cNvSpPr>
            <a:spLocks noGrp="1"/>
          </p:cNvSpPr>
          <p:nvPr>
            <p:ph type="title"/>
          </p:nvPr>
        </p:nvSpPr>
        <p:spPr/>
        <p:txBody>
          <a:bodyPr>
            <a:normAutofit fontScale="90000"/>
          </a:bodyPr>
          <a:lstStyle/>
          <a:p>
            <a:r>
              <a:rPr lang="en-US"/>
              <a:t>2. Concept, sources</a:t>
            </a:r>
            <a:br>
              <a:rPr lang="en-US"/>
            </a:br>
            <a:r>
              <a:rPr lang="en-US"/>
              <a:t> et </a:t>
            </a:r>
            <a:r>
              <a:rPr lang="en-US" err="1"/>
              <a:t>méthodologie</a:t>
            </a:r>
            <a:r>
              <a:rPr lang="en-US"/>
              <a:t> pour </a:t>
            </a:r>
            <a:r>
              <a:rPr lang="en-US" err="1"/>
              <a:t>l’IPL</a:t>
            </a:r>
            <a:r>
              <a:rPr lang="en-US"/>
              <a:t> 2.0</a:t>
            </a:r>
            <a:br>
              <a:rPr lang="en-US"/>
            </a:br>
            <a:r>
              <a:rPr lang="en-US"/>
              <a:t>
</a:t>
            </a:r>
          </a:p>
        </p:txBody>
      </p:sp>
      <p:sp>
        <p:nvSpPr>
          <p:cNvPr id="3" name="Slide Number Placeholder 2">
            <a:extLst>
              <a:ext uri="{FF2B5EF4-FFF2-40B4-BE49-F238E27FC236}">
                <a16:creationId xmlns:a16="http://schemas.microsoft.com/office/drawing/2014/main" id="{46A7CB63-4A26-4252-8CBF-E304CD08EE6E}"/>
              </a:ext>
            </a:extLst>
          </p:cNvPr>
          <p:cNvSpPr>
            <a:spLocks noGrp="1"/>
          </p:cNvSpPr>
          <p:nvPr>
            <p:ph type="sldNum" sz="quarter" idx="12"/>
          </p:nvPr>
        </p:nvSpPr>
        <p:spPr/>
        <p:txBody>
          <a:bodyPr/>
          <a:lstStyle/>
          <a:p>
            <a:fld id="{BEA88299-2993-4C2B-A54E-3295D5B73E20}" type="slidenum">
              <a:rPr lang="en-US" smtClean="0"/>
              <a:t>11</a:t>
            </a:fld>
            <a:endParaRPr lang="en-US"/>
          </a:p>
        </p:txBody>
      </p:sp>
    </p:spTree>
    <p:extLst>
      <p:ext uri="{BB962C8B-B14F-4D97-AF65-F5344CB8AC3E}">
        <p14:creationId xmlns:p14="http://schemas.microsoft.com/office/powerpoint/2010/main" val="1947357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0F83-358E-6C42-8834-0180AC01F290}"/>
              </a:ext>
            </a:extLst>
          </p:cNvPr>
          <p:cNvSpPr>
            <a:spLocks noGrp="1"/>
          </p:cNvSpPr>
          <p:nvPr>
            <p:ph type="title"/>
          </p:nvPr>
        </p:nvSpPr>
        <p:spPr/>
        <p:txBody>
          <a:bodyPr/>
          <a:lstStyle/>
          <a:p>
            <a:r>
              <a:rPr lang="fr-FR" dirty="0"/>
              <a:t>Considérations théoriques: l’IPL comme métrique d’accessibilité / connectivité de la </a:t>
            </a:r>
            <a:r>
              <a:rPr lang="fr-FR" dirty="0" err="1"/>
              <a:t>supply</a:t>
            </a:r>
            <a:r>
              <a:rPr lang="fr-FR" dirty="0"/>
              <a:t> </a:t>
            </a:r>
            <a:r>
              <a:rPr lang="fr-FR" dirty="0" err="1"/>
              <a:t>chain</a:t>
            </a:r>
            <a:endParaRPr lang="fr-FR" dirty="0"/>
          </a:p>
        </p:txBody>
      </p:sp>
      <p:graphicFrame>
        <p:nvGraphicFramePr>
          <p:cNvPr id="5" name="Content Placeholder 4">
            <a:extLst>
              <a:ext uri="{FF2B5EF4-FFF2-40B4-BE49-F238E27FC236}">
                <a16:creationId xmlns:a16="http://schemas.microsoft.com/office/drawing/2014/main" id="{EAA8A117-63F1-47AB-B408-B2BE1312D7B0}"/>
              </a:ext>
            </a:extLst>
          </p:cNvPr>
          <p:cNvGraphicFramePr>
            <a:graphicFrameLocks noGrp="1"/>
          </p:cNvGraphicFramePr>
          <p:nvPr>
            <p:ph idx="1"/>
            <p:extLst>
              <p:ext uri="{D42A27DB-BD31-4B8C-83A1-F6EECF244321}">
                <p14:modId xmlns:p14="http://schemas.microsoft.com/office/powerpoint/2010/main" val="37204583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EB488CBC-8235-4A0C-B61B-30F230A89A4E}"/>
              </a:ext>
            </a:extLst>
          </p:cNvPr>
          <p:cNvSpPr>
            <a:spLocks noGrp="1"/>
          </p:cNvSpPr>
          <p:nvPr>
            <p:ph type="sldNum" sz="quarter" idx="12"/>
          </p:nvPr>
        </p:nvSpPr>
        <p:spPr/>
        <p:txBody>
          <a:bodyPr/>
          <a:lstStyle/>
          <a:p>
            <a:fld id="{BEA88299-2993-4C2B-A54E-3295D5B73E20}" type="slidenum">
              <a:rPr lang="en-US" smtClean="0"/>
              <a:t>12</a:t>
            </a:fld>
            <a:endParaRPr lang="en-US"/>
          </a:p>
        </p:txBody>
      </p:sp>
    </p:spTree>
    <p:extLst>
      <p:ext uri="{BB962C8B-B14F-4D97-AF65-F5344CB8AC3E}">
        <p14:creationId xmlns:p14="http://schemas.microsoft.com/office/powerpoint/2010/main" val="127040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Données opérationnelles et connectivité de la chaîne d’approvisionnement
</a:t>
            </a:r>
          </a:p>
        </p:txBody>
      </p:sp>
      <p:sp>
        <p:nvSpPr>
          <p:cNvPr id="3" name="Content Placeholder 2"/>
          <p:cNvSpPr>
            <a:spLocks noGrp="1"/>
          </p:cNvSpPr>
          <p:nvPr>
            <p:ph idx="1"/>
          </p:nvPr>
        </p:nvSpPr>
        <p:spPr>
          <a:xfrm>
            <a:off x="909065" y="1419818"/>
            <a:ext cx="9625579" cy="1868201"/>
          </a:xfrm>
        </p:spPr>
        <p:txBody>
          <a:bodyPr>
            <a:normAutofit fontScale="92500" lnSpcReduction="10000"/>
          </a:bodyPr>
          <a:lstStyle/>
          <a:p>
            <a:r>
              <a:rPr lang="fr-FR" dirty="0"/>
              <a:t>Principalement des données provenant de transporteurs mondiaux - pas disponibles jusqu’à récemment
Suivre les événements logistiques de l’expéditeur à la livraison au destinataire (fin de la responsabilité contractuelle)
Délai estimé par corridor commercial(origine-destination)
Fractionnement des délais avant et après la frontière de destination</a:t>
            </a:r>
          </a:p>
          <a:p>
            <a:endParaRPr lang="en-US" dirty="0"/>
          </a:p>
        </p:txBody>
      </p:sp>
      <p:grpSp>
        <p:nvGrpSpPr>
          <p:cNvPr id="13" name="Group 12">
            <a:extLst>
              <a:ext uri="{FF2B5EF4-FFF2-40B4-BE49-F238E27FC236}">
                <a16:creationId xmlns:a16="http://schemas.microsoft.com/office/drawing/2014/main" id="{9ED35306-852F-5344-8BC4-C771EC44A194}"/>
              </a:ext>
            </a:extLst>
          </p:cNvPr>
          <p:cNvGrpSpPr/>
          <p:nvPr/>
        </p:nvGrpSpPr>
        <p:grpSpPr>
          <a:xfrm>
            <a:off x="1774983" y="3192751"/>
            <a:ext cx="8471329" cy="1650255"/>
            <a:chOff x="-218299" y="5381297"/>
            <a:chExt cx="8471329" cy="1650255"/>
          </a:xfrm>
        </p:grpSpPr>
        <p:sp>
          <p:nvSpPr>
            <p:cNvPr id="14" name="Right Arrow 13">
              <a:extLst>
                <a:ext uri="{FF2B5EF4-FFF2-40B4-BE49-F238E27FC236}">
                  <a16:creationId xmlns:a16="http://schemas.microsoft.com/office/drawing/2014/main" id="{E2172AB8-978E-6548-9C43-57BE1C33A68C}"/>
                </a:ext>
              </a:extLst>
            </p:cNvPr>
            <p:cNvSpPr/>
            <p:nvPr/>
          </p:nvSpPr>
          <p:spPr>
            <a:xfrm>
              <a:off x="1276814" y="6030440"/>
              <a:ext cx="3183505" cy="26041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a:extLst>
                <a:ext uri="{FF2B5EF4-FFF2-40B4-BE49-F238E27FC236}">
                  <a16:creationId xmlns:a16="http://schemas.microsoft.com/office/drawing/2014/main" id="{7B79FBF2-6AF9-CF41-A0AD-CFE723DCCFCF}"/>
                </a:ext>
              </a:extLst>
            </p:cNvPr>
            <p:cNvSpPr/>
            <p:nvPr/>
          </p:nvSpPr>
          <p:spPr>
            <a:xfrm>
              <a:off x="4683679" y="6030440"/>
              <a:ext cx="2034855" cy="260417"/>
            </a:xfrm>
            <a:prstGeom prst="rightArrow">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6BFD10A-457A-714A-8520-116B02F67910}"/>
                </a:ext>
              </a:extLst>
            </p:cNvPr>
            <p:cNvCxnSpPr/>
            <p:nvPr/>
          </p:nvCxnSpPr>
          <p:spPr>
            <a:xfrm>
              <a:off x="4572000" y="5718954"/>
              <a:ext cx="0" cy="976136"/>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E29ACCB3-810E-4346-8104-5FC7968804BD}"/>
                </a:ext>
              </a:extLst>
            </p:cNvPr>
            <p:cNvSpPr txBox="1"/>
            <p:nvPr/>
          </p:nvSpPr>
          <p:spPr>
            <a:xfrm>
              <a:off x="4683679" y="5381297"/>
              <a:ext cx="2034853" cy="369332"/>
            </a:xfrm>
            <a:prstGeom prst="rect">
              <a:avLst/>
            </a:prstGeom>
            <a:noFill/>
          </p:spPr>
          <p:txBody>
            <a:bodyPr wrap="square" rtlCol="0">
              <a:spAutoFit/>
            </a:bodyPr>
            <a:lstStyle/>
            <a:p>
              <a:r>
                <a:rPr lang="en-US"/>
                <a:t>Destination country</a:t>
              </a:r>
            </a:p>
          </p:txBody>
        </p:sp>
        <p:sp>
          <p:nvSpPr>
            <p:cNvPr id="18" name="Oval 17">
              <a:extLst>
                <a:ext uri="{FF2B5EF4-FFF2-40B4-BE49-F238E27FC236}">
                  <a16:creationId xmlns:a16="http://schemas.microsoft.com/office/drawing/2014/main" id="{3CABDC02-8FA7-3C4D-A159-E1034E633C8F}"/>
                </a:ext>
              </a:extLst>
            </p:cNvPr>
            <p:cNvSpPr/>
            <p:nvPr/>
          </p:nvSpPr>
          <p:spPr>
            <a:xfrm>
              <a:off x="6581893" y="5793448"/>
              <a:ext cx="1671137" cy="776439"/>
            </a:xfrm>
            <a:prstGeom prst="ellipse">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Delivery to Consignee</a:t>
              </a:r>
            </a:p>
          </p:txBody>
        </p:sp>
        <p:sp>
          <p:nvSpPr>
            <p:cNvPr id="19" name="Oval 18">
              <a:extLst>
                <a:ext uri="{FF2B5EF4-FFF2-40B4-BE49-F238E27FC236}">
                  <a16:creationId xmlns:a16="http://schemas.microsoft.com/office/drawing/2014/main" id="{7ADECC8D-DD9B-8041-AA15-D13E6A641ECA}"/>
                </a:ext>
              </a:extLst>
            </p:cNvPr>
            <p:cNvSpPr/>
            <p:nvPr/>
          </p:nvSpPr>
          <p:spPr>
            <a:xfrm>
              <a:off x="-218299" y="5793449"/>
              <a:ext cx="1647706" cy="776439"/>
            </a:xfrm>
            <a:prstGeom prst="ellipse">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From Consignor</a:t>
              </a:r>
            </a:p>
          </p:txBody>
        </p:sp>
        <p:sp>
          <p:nvSpPr>
            <p:cNvPr id="20" name="TextBox 19">
              <a:extLst>
                <a:ext uri="{FF2B5EF4-FFF2-40B4-BE49-F238E27FC236}">
                  <a16:creationId xmlns:a16="http://schemas.microsoft.com/office/drawing/2014/main" id="{3540279C-7132-1A46-8FF2-4008439EDB27}"/>
                </a:ext>
              </a:extLst>
            </p:cNvPr>
            <p:cNvSpPr txBox="1"/>
            <p:nvPr/>
          </p:nvSpPr>
          <p:spPr>
            <a:xfrm>
              <a:off x="1919652" y="6385221"/>
              <a:ext cx="2313604" cy="646331"/>
            </a:xfrm>
            <a:prstGeom prst="rect">
              <a:avLst/>
            </a:prstGeom>
            <a:noFill/>
          </p:spPr>
          <p:txBody>
            <a:bodyPr wrap="square" rtlCol="0">
              <a:spAutoFit/>
            </a:bodyPr>
            <a:lstStyle/>
            <a:p>
              <a:r>
                <a:rPr lang="en-US" i="1"/>
                <a:t>Bilateral leg</a:t>
              </a:r>
            </a:p>
            <a:p>
              <a:r>
                <a:rPr lang="en-US" i="1"/>
                <a:t>International freight</a:t>
              </a:r>
            </a:p>
          </p:txBody>
        </p:sp>
        <p:sp>
          <p:nvSpPr>
            <p:cNvPr id="21" name="TextBox 20">
              <a:extLst>
                <a:ext uri="{FF2B5EF4-FFF2-40B4-BE49-F238E27FC236}">
                  <a16:creationId xmlns:a16="http://schemas.microsoft.com/office/drawing/2014/main" id="{FFAD49C5-8A0E-AC46-99FB-C58615D76D23}"/>
                </a:ext>
              </a:extLst>
            </p:cNvPr>
            <p:cNvSpPr txBox="1"/>
            <p:nvPr/>
          </p:nvSpPr>
          <p:spPr>
            <a:xfrm>
              <a:off x="4788976" y="6374711"/>
              <a:ext cx="1792911" cy="646331"/>
            </a:xfrm>
            <a:prstGeom prst="rect">
              <a:avLst/>
            </a:prstGeom>
            <a:noFill/>
          </p:spPr>
          <p:txBody>
            <a:bodyPr wrap="square" rtlCol="0">
              <a:spAutoFit/>
            </a:bodyPr>
            <a:lstStyle/>
            <a:p>
              <a:r>
                <a:rPr lang="en-US" i="1"/>
                <a:t>Domestic delivery leg</a:t>
              </a:r>
            </a:p>
          </p:txBody>
        </p:sp>
        <p:sp>
          <p:nvSpPr>
            <p:cNvPr id="22" name="TextBox 21">
              <a:extLst>
                <a:ext uri="{FF2B5EF4-FFF2-40B4-BE49-F238E27FC236}">
                  <a16:creationId xmlns:a16="http://schemas.microsoft.com/office/drawing/2014/main" id="{FA0EB602-56A7-F247-AD2C-215AAA96E7C7}"/>
                </a:ext>
              </a:extLst>
            </p:cNvPr>
            <p:cNvSpPr txBox="1"/>
            <p:nvPr/>
          </p:nvSpPr>
          <p:spPr>
            <a:xfrm>
              <a:off x="38106" y="5381297"/>
              <a:ext cx="2034853" cy="369332"/>
            </a:xfrm>
            <a:prstGeom prst="rect">
              <a:avLst/>
            </a:prstGeom>
            <a:noFill/>
          </p:spPr>
          <p:txBody>
            <a:bodyPr wrap="square" rtlCol="0">
              <a:spAutoFit/>
            </a:bodyPr>
            <a:lstStyle/>
            <a:p>
              <a:r>
                <a:rPr lang="en-US"/>
                <a:t>Origin country</a:t>
              </a:r>
            </a:p>
          </p:txBody>
        </p:sp>
      </p:grpSp>
      <p:sp>
        <p:nvSpPr>
          <p:cNvPr id="23" name="Content Placeholder 2">
            <a:extLst>
              <a:ext uri="{FF2B5EF4-FFF2-40B4-BE49-F238E27FC236}">
                <a16:creationId xmlns:a16="http://schemas.microsoft.com/office/drawing/2014/main" id="{5D97EC3E-B9DD-435F-A681-63B68F7B61BB}"/>
              </a:ext>
            </a:extLst>
          </p:cNvPr>
          <p:cNvSpPr txBox="1">
            <a:spLocks/>
          </p:cNvSpPr>
          <p:nvPr/>
        </p:nvSpPr>
        <p:spPr>
          <a:xfrm>
            <a:off x="695325" y="5044573"/>
            <a:ext cx="9839316" cy="1527677"/>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000" dirty="0"/>
              <a:t>Dépend du type de logistique: air, express, conteneurs, remorques, etc.
Paradigme de longue queue de distribution des délais pour le délai d’exécution (grande variance), en particulier pour l’étape nationale = mesure de fiabilité/performance
=&gt; Défi de l’agrégation par route et type de </a:t>
            </a:r>
            <a:r>
              <a:rPr lang="fr-FR" sz="2000" dirty="0" err="1"/>
              <a:t>logistiqueet</a:t>
            </a:r>
            <a:r>
              <a:rPr lang="fr-FR" sz="2000" dirty="0"/>
              <a:t> sur différentes périodes de logistique</a:t>
            </a:r>
          </a:p>
        </p:txBody>
      </p:sp>
      <p:sp>
        <p:nvSpPr>
          <p:cNvPr id="4" name="Slide Number Placeholder 3">
            <a:extLst>
              <a:ext uri="{FF2B5EF4-FFF2-40B4-BE49-F238E27FC236}">
                <a16:creationId xmlns:a16="http://schemas.microsoft.com/office/drawing/2014/main" id="{91B48AF9-6CCE-4961-9A2E-997463BD435A}"/>
              </a:ext>
            </a:extLst>
          </p:cNvPr>
          <p:cNvSpPr>
            <a:spLocks noGrp="1"/>
          </p:cNvSpPr>
          <p:nvPr>
            <p:ph type="sldNum" sz="quarter" idx="12"/>
          </p:nvPr>
        </p:nvSpPr>
        <p:spPr/>
        <p:txBody>
          <a:bodyPr/>
          <a:lstStyle/>
          <a:p>
            <a:fld id="{BEA88299-2993-4C2B-A54E-3295D5B73E20}" type="slidenum">
              <a:rPr lang="en-US" smtClean="0"/>
              <a:t>13</a:t>
            </a:fld>
            <a:endParaRPr lang="en-US"/>
          </a:p>
        </p:txBody>
      </p:sp>
    </p:spTree>
    <p:extLst>
      <p:ext uri="{BB962C8B-B14F-4D97-AF65-F5344CB8AC3E}">
        <p14:creationId xmlns:p14="http://schemas.microsoft.com/office/powerpoint/2010/main" val="622801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227CE-3370-4691-72B1-BBCE3566F6E8}"/>
              </a:ext>
            </a:extLst>
          </p:cNvPr>
          <p:cNvSpPr>
            <a:spLocks noGrp="1"/>
          </p:cNvSpPr>
          <p:nvPr>
            <p:ph type="title"/>
          </p:nvPr>
        </p:nvSpPr>
        <p:spPr/>
        <p:txBody>
          <a:bodyPr/>
          <a:lstStyle/>
          <a:p>
            <a:r>
              <a:rPr lang="en-US"/>
              <a:t>La Moyenne ne </a:t>
            </a:r>
            <a:r>
              <a:rPr lang="en-US" err="1"/>
              <a:t>suffit</a:t>
            </a:r>
            <a:r>
              <a:rPr lang="en-US"/>
              <a:t> pas.</a:t>
            </a:r>
          </a:p>
        </p:txBody>
      </p:sp>
      <p:sp>
        <p:nvSpPr>
          <p:cNvPr id="4" name="Slide Number Placeholder 3">
            <a:extLst>
              <a:ext uri="{FF2B5EF4-FFF2-40B4-BE49-F238E27FC236}">
                <a16:creationId xmlns:a16="http://schemas.microsoft.com/office/drawing/2014/main" id="{C67FAD60-2ACA-86B5-B685-6963C5FC4C82}"/>
              </a:ext>
            </a:extLst>
          </p:cNvPr>
          <p:cNvSpPr>
            <a:spLocks noGrp="1"/>
          </p:cNvSpPr>
          <p:nvPr>
            <p:ph type="sldNum" sz="quarter" idx="12"/>
          </p:nvPr>
        </p:nvSpPr>
        <p:spPr/>
        <p:txBody>
          <a:bodyPr/>
          <a:lstStyle/>
          <a:p>
            <a:fld id="{BEA88299-2993-4C2B-A54E-3295D5B73E20}" type="slidenum">
              <a:rPr lang="en-US" smtClean="0"/>
              <a:t>14</a:t>
            </a:fld>
            <a:endParaRPr lang="en-US"/>
          </a:p>
        </p:txBody>
      </p:sp>
      <p:pic>
        <p:nvPicPr>
          <p:cNvPr id="6" name="Picture 5" descr="Chart, histogram&#10;&#10;Description automatically generated">
            <a:extLst>
              <a:ext uri="{FF2B5EF4-FFF2-40B4-BE49-F238E27FC236}">
                <a16:creationId xmlns:a16="http://schemas.microsoft.com/office/drawing/2014/main" id="{3A532A75-0220-ACB3-55EA-C8D149010B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626301"/>
            <a:ext cx="5026397" cy="3760708"/>
          </a:xfrm>
          <a:prstGeom prst="rect">
            <a:avLst/>
          </a:prstGeom>
          <a:noFill/>
        </p:spPr>
      </p:pic>
      <p:sp>
        <p:nvSpPr>
          <p:cNvPr id="7" name="Rectangle 2">
            <a:extLst>
              <a:ext uri="{FF2B5EF4-FFF2-40B4-BE49-F238E27FC236}">
                <a16:creationId xmlns:a16="http://schemas.microsoft.com/office/drawing/2014/main" id="{926B9BA8-FA88-C966-3870-4D5A9C902E4A}"/>
              </a:ext>
            </a:extLst>
          </p:cNvPr>
          <p:cNvSpPr>
            <a:spLocks noChangeArrowheads="1"/>
          </p:cNvSpPr>
          <p:nvPr/>
        </p:nvSpPr>
        <p:spPr bwMode="auto">
          <a:xfrm>
            <a:off x="5657483" y="1626301"/>
            <a:ext cx="13468717" cy="492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descr="Chart, scatter chart&#10;&#10;Description automatically generated">
            <a:extLst>
              <a:ext uri="{FF2B5EF4-FFF2-40B4-BE49-F238E27FC236}">
                <a16:creationId xmlns:a16="http://schemas.microsoft.com/office/drawing/2014/main" id="{E30B9D63-5A49-B54B-1E47-7CE391617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390" y="1763815"/>
            <a:ext cx="4882410" cy="374598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55194A35-57D3-1FA9-E4A9-30D86F8B4089}"/>
              </a:ext>
            </a:extLst>
          </p:cNvPr>
          <p:cNvSpPr>
            <a:spLocks noChangeArrowheads="1"/>
          </p:cNvSpPr>
          <p:nvPr/>
        </p:nvSpPr>
        <p:spPr bwMode="auto">
          <a:xfrm flipV="1">
            <a:off x="5657483" y="5255662"/>
            <a:ext cx="1346871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5BD91713-42CF-828C-5546-0A48C66F8258}"/>
              </a:ext>
            </a:extLst>
          </p:cNvPr>
          <p:cNvSpPr txBox="1"/>
          <p:nvPr/>
        </p:nvSpPr>
        <p:spPr>
          <a:xfrm>
            <a:off x="1103754" y="5440328"/>
            <a:ext cx="4146776" cy="369332"/>
          </a:xfrm>
          <a:prstGeom prst="rect">
            <a:avLst/>
          </a:prstGeom>
          <a:noFill/>
        </p:spPr>
        <p:txBody>
          <a:bodyPr wrap="none" rtlCol="0">
            <a:spAutoFit/>
          </a:bodyPr>
          <a:lstStyle/>
          <a:p>
            <a:r>
              <a:rPr lang="en-US"/>
              <a:t>Distribution dwell-time at </a:t>
            </a:r>
            <a:r>
              <a:rPr lang="en-US" err="1"/>
              <a:t>Tanjung</a:t>
            </a:r>
            <a:r>
              <a:rPr lang="en-US"/>
              <a:t> </a:t>
            </a:r>
            <a:r>
              <a:rPr lang="en-US" err="1"/>
              <a:t>Pelapas</a:t>
            </a:r>
            <a:endParaRPr lang="en-US"/>
          </a:p>
        </p:txBody>
      </p:sp>
    </p:spTree>
    <p:extLst>
      <p:ext uri="{BB962C8B-B14F-4D97-AF65-F5344CB8AC3E}">
        <p14:creationId xmlns:p14="http://schemas.microsoft.com/office/powerpoint/2010/main" val="3628138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0F6C8-DBEF-175C-8C99-14563C068CB5}"/>
              </a:ext>
            </a:extLst>
          </p:cNvPr>
          <p:cNvSpPr>
            <a:spLocks noGrp="1"/>
          </p:cNvSpPr>
          <p:nvPr>
            <p:ph type="title"/>
          </p:nvPr>
        </p:nvSpPr>
        <p:spPr/>
        <p:txBody>
          <a:bodyPr/>
          <a:lstStyle/>
          <a:p>
            <a:r>
              <a:rPr lang="fr-FR" dirty="0"/>
              <a:t>La performance logistique (PL) n’est plus la seule préoccupation du point de vue des politique publiques</a:t>
            </a:r>
          </a:p>
        </p:txBody>
      </p:sp>
      <p:sp>
        <p:nvSpPr>
          <p:cNvPr id="3" name="Content Placeholder 2">
            <a:extLst>
              <a:ext uri="{FF2B5EF4-FFF2-40B4-BE49-F238E27FC236}">
                <a16:creationId xmlns:a16="http://schemas.microsoft.com/office/drawing/2014/main" id="{FB94CEE2-6D68-F20C-6FC5-06B695C853B9}"/>
              </a:ext>
            </a:extLst>
          </p:cNvPr>
          <p:cNvSpPr>
            <a:spLocks noGrp="1"/>
          </p:cNvSpPr>
          <p:nvPr>
            <p:ph idx="1"/>
          </p:nvPr>
        </p:nvSpPr>
        <p:spPr>
          <a:xfrm>
            <a:off x="838200" y="1524000"/>
            <a:ext cx="10515600" cy="4652963"/>
          </a:xfrm>
        </p:spPr>
        <p:txBody>
          <a:bodyPr>
            <a:normAutofit/>
          </a:bodyPr>
          <a:lstStyle/>
          <a:p>
            <a:r>
              <a:rPr lang="fr-FR" dirty="0"/>
              <a:t>La récente crise du </a:t>
            </a:r>
            <a:r>
              <a:rPr lang="fr-FR" dirty="0" err="1"/>
              <a:t>supply</a:t>
            </a:r>
            <a:r>
              <a:rPr lang="fr-FR" dirty="0"/>
              <a:t> </a:t>
            </a:r>
            <a:r>
              <a:rPr lang="fr-FR" dirty="0" err="1"/>
              <a:t>chain</a:t>
            </a:r>
            <a:r>
              <a:rPr lang="fr-FR" dirty="0"/>
              <a:t>, sans précédent,  a remis en cause les concepts:</a:t>
            </a:r>
          </a:p>
          <a:p>
            <a:pPr lvl="1"/>
            <a:r>
              <a:rPr lang="fr-FR" dirty="0" err="1"/>
              <a:t>Inititiée</a:t>
            </a:r>
            <a:r>
              <a:rPr lang="fr-FR" dirty="0"/>
              <a:t> par une congestion du transport de conteneur en quelques points clés (US, Chine)</a:t>
            </a:r>
          </a:p>
          <a:p>
            <a:pPr lvl="1"/>
            <a:r>
              <a:rPr lang="fr-FR" dirty="0"/>
              <a:t>Propagation dans l’ensemble de la chaîne par effet réseau.</a:t>
            </a:r>
          </a:p>
          <a:p>
            <a:r>
              <a:rPr lang="fr-FR" dirty="0"/>
              <a:t>Focus </a:t>
            </a:r>
            <a:r>
              <a:rPr lang="fr-FR" b="1" dirty="0"/>
              <a:t>sur </a:t>
            </a:r>
            <a:r>
              <a:rPr lang="fr-FR" b="1" dirty="0" err="1"/>
              <a:t>résillience</a:t>
            </a:r>
            <a:endParaRPr lang="fr-FR" b="1" dirty="0"/>
          </a:p>
          <a:p>
            <a:pPr lvl="1"/>
            <a:r>
              <a:rPr lang="fr-FR" dirty="0"/>
              <a:t>Philosophiquement, la distinction classique de Knight s’applique;</a:t>
            </a:r>
          </a:p>
          <a:p>
            <a:pPr lvl="2"/>
            <a:r>
              <a:rPr lang="fr-FR" dirty="0"/>
              <a:t>PL= </a:t>
            </a:r>
            <a:r>
              <a:rPr lang="fr-FR" u="sng" dirty="0"/>
              <a:t>risque</a:t>
            </a:r>
            <a:r>
              <a:rPr lang="fr-FR" dirty="0"/>
              <a:t> (de délais et co6ut) qui peut s’appréhender en régime permanent</a:t>
            </a:r>
          </a:p>
          <a:p>
            <a:pPr lvl="2"/>
            <a:r>
              <a:rPr lang="fr-FR" dirty="0"/>
              <a:t>Résilience= adaptation a l’</a:t>
            </a:r>
            <a:r>
              <a:rPr lang="fr-FR" u="sng" dirty="0"/>
              <a:t>incertitude</a:t>
            </a:r>
            <a:r>
              <a:rPr lang="fr-FR" dirty="0"/>
              <a:t>  de changement brusques sur la chaîne.</a:t>
            </a:r>
          </a:p>
          <a:p>
            <a:pPr lvl="1"/>
            <a:r>
              <a:rPr lang="fr-FR" dirty="0"/>
              <a:t>La compréhension de la résilience est encore très imparfaite: modèles ou même définition(s).</a:t>
            </a:r>
          </a:p>
          <a:p>
            <a:pPr lvl="1"/>
            <a:r>
              <a:rPr lang="fr-FR" dirty="0"/>
              <a:t>Les politiques d’amélioration de la PL n’attaquent pas vraiment =&gt; nouvelles idées et pratiques ? Quel est l’effet transformateur de la crise sur les pratiques logistiques ?</a:t>
            </a:r>
          </a:p>
          <a:p>
            <a:pPr lvl="1"/>
            <a:r>
              <a:rPr lang="fr-FR" dirty="0"/>
              <a:t>Demande d’autres indicateurs.</a:t>
            </a:r>
          </a:p>
          <a:p>
            <a:pPr marL="0" indent="0">
              <a:buNone/>
            </a:pPr>
            <a:endParaRPr lang="fr-FR" dirty="0"/>
          </a:p>
          <a:p>
            <a:r>
              <a:rPr lang="fr-FR" dirty="0"/>
              <a:t>La question </a:t>
            </a:r>
            <a:r>
              <a:rPr lang="fr-FR" b="1" dirty="0"/>
              <a:t>de l’empreinte environnementale </a:t>
            </a:r>
            <a:r>
              <a:rPr lang="fr-FR" dirty="0"/>
              <a:t>est aussi devenue fondamentale: pas encore d’instrument de mesure, du moins au-delà des émissions des moyens de transport.</a:t>
            </a:r>
          </a:p>
        </p:txBody>
      </p:sp>
      <p:sp>
        <p:nvSpPr>
          <p:cNvPr id="4" name="Slide Number Placeholder 3">
            <a:extLst>
              <a:ext uri="{FF2B5EF4-FFF2-40B4-BE49-F238E27FC236}">
                <a16:creationId xmlns:a16="http://schemas.microsoft.com/office/drawing/2014/main" id="{B9E91D9F-FE8D-EDE1-F1BA-6C5631010796}"/>
              </a:ext>
            </a:extLst>
          </p:cNvPr>
          <p:cNvSpPr>
            <a:spLocks noGrp="1"/>
          </p:cNvSpPr>
          <p:nvPr>
            <p:ph type="sldNum" sz="quarter" idx="12"/>
          </p:nvPr>
        </p:nvSpPr>
        <p:spPr/>
        <p:txBody>
          <a:bodyPr/>
          <a:lstStyle/>
          <a:p>
            <a:fld id="{BEA88299-2993-4C2B-A54E-3295D5B73E20}" type="slidenum">
              <a:rPr lang="en-US" smtClean="0"/>
              <a:t>15</a:t>
            </a:fld>
            <a:endParaRPr lang="en-US"/>
          </a:p>
        </p:txBody>
      </p:sp>
    </p:spTree>
    <p:extLst>
      <p:ext uri="{BB962C8B-B14F-4D97-AF65-F5344CB8AC3E}">
        <p14:creationId xmlns:p14="http://schemas.microsoft.com/office/powerpoint/2010/main" val="274449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Stress</a:t>
            </a:r>
            <a:r>
              <a:rPr lang="en-US" dirty="0"/>
              <a:t>,</a:t>
            </a:r>
            <a:r>
              <a:rPr dirty="0"/>
              <a:t> </a:t>
            </a:r>
            <a:r>
              <a:rPr dirty="0" err="1"/>
              <a:t>Fluidit</a:t>
            </a:r>
            <a:r>
              <a:rPr lang="en-US" dirty="0" err="1"/>
              <a:t>é</a:t>
            </a:r>
            <a:r>
              <a:rPr dirty="0"/>
              <a:t>?</a:t>
            </a:r>
          </a:p>
        </p:txBody>
      </p:sp>
      <p:sp>
        <p:nvSpPr>
          <p:cNvPr id="6" name="Text Placeholder 5">
            <a:extLst>
              <a:ext uri="{FF2B5EF4-FFF2-40B4-BE49-F238E27FC236}">
                <a16:creationId xmlns:a16="http://schemas.microsoft.com/office/drawing/2014/main" id="{F7ED2ADE-76E5-6398-62B2-9B06BCA9462F}"/>
              </a:ext>
            </a:extLst>
          </p:cNvPr>
          <p:cNvSpPr>
            <a:spLocks noGrp="1"/>
          </p:cNvSpPr>
          <p:nvPr>
            <p:ph type="body" idx="1"/>
          </p:nvPr>
        </p:nvSpPr>
        <p:spPr/>
        <p:txBody>
          <a:bodyPr/>
          <a:lstStyle/>
          <a:p>
            <a:r>
              <a:rPr lang="en-US" dirty="0"/>
              <a:t>World Bank global supply stress indicator</a:t>
            </a:r>
          </a:p>
        </p:txBody>
      </p:sp>
      <p:sp>
        <p:nvSpPr>
          <p:cNvPr id="7" name="Text Placeholder 6">
            <a:extLst>
              <a:ext uri="{FF2B5EF4-FFF2-40B4-BE49-F238E27FC236}">
                <a16:creationId xmlns:a16="http://schemas.microsoft.com/office/drawing/2014/main" id="{8EEDAE30-6E69-6292-3CB7-AEEE38DD7D56}"/>
              </a:ext>
            </a:extLst>
          </p:cNvPr>
          <p:cNvSpPr>
            <a:spLocks noGrp="1"/>
          </p:cNvSpPr>
          <p:nvPr>
            <p:ph type="body" sz="quarter" idx="3"/>
          </p:nvPr>
        </p:nvSpPr>
        <p:spPr>
          <a:xfrm>
            <a:off x="6194427" y="1429698"/>
            <a:ext cx="5183188" cy="823912"/>
          </a:xfrm>
        </p:spPr>
        <p:txBody>
          <a:bodyPr/>
          <a:lstStyle/>
          <a:p>
            <a:r>
              <a:rPr lang="en-US" dirty="0"/>
              <a:t>Transport Canada, fluidity metric  </a:t>
            </a:r>
          </a:p>
        </p:txBody>
      </p:sp>
      <p:pic>
        <p:nvPicPr>
          <p:cNvPr id="5" name="Content Placeholder 4">
            <a:extLst>
              <a:ext uri="{FF2B5EF4-FFF2-40B4-BE49-F238E27FC236}">
                <a16:creationId xmlns:a16="http://schemas.microsoft.com/office/drawing/2014/main" id="{D0C9CCA5-935B-1596-8A57-1B09B76D40CF}"/>
              </a:ext>
            </a:extLst>
          </p:cNvPr>
          <p:cNvPicPr>
            <a:picLocks noGrp="1" noChangeAspect="1"/>
          </p:cNvPicPr>
          <p:nvPr>
            <p:ph sz="quarter" idx="4"/>
          </p:nvPr>
        </p:nvPicPr>
        <p:blipFill>
          <a:blip r:embed="rId2"/>
          <a:stretch>
            <a:fillRect/>
          </a:stretch>
        </p:blipFill>
        <p:spPr>
          <a:xfrm>
            <a:off x="6197600" y="2253610"/>
            <a:ext cx="5384800" cy="3798579"/>
          </a:xfrm>
          <a:prstGeom prst="rect">
            <a:avLst/>
          </a:prstGeom>
        </p:spPr>
      </p:pic>
      <p:graphicFrame>
        <p:nvGraphicFramePr>
          <p:cNvPr id="8" name="Content Placeholder 7">
            <a:extLst>
              <a:ext uri="{FF2B5EF4-FFF2-40B4-BE49-F238E27FC236}">
                <a16:creationId xmlns:a16="http://schemas.microsoft.com/office/drawing/2014/main" id="{5BA16A52-7FE9-BFD8-1231-7E1FFC9D30B0}"/>
              </a:ext>
            </a:extLst>
          </p:cNvPr>
          <p:cNvGraphicFramePr>
            <a:graphicFrameLocks noGrp="1"/>
          </p:cNvGraphicFramePr>
          <p:nvPr>
            <p:ph sz="half" idx="2"/>
          </p:nvPr>
        </p:nvGraphicFramePr>
        <p:xfrm>
          <a:off x="609601" y="2057401"/>
          <a:ext cx="5194852" cy="3269974"/>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44D970D9-2AD7-806F-9DC7-C8BCB1D48AA7}"/>
              </a:ext>
            </a:extLst>
          </p:cNvPr>
          <p:cNvSpPr txBox="1"/>
          <p:nvPr/>
        </p:nvSpPr>
        <p:spPr>
          <a:xfrm>
            <a:off x="609600" y="5517160"/>
            <a:ext cx="5384800" cy="738664"/>
          </a:xfrm>
          <a:prstGeom prst="rect">
            <a:avLst/>
          </a:prstGeom>
          <a:noFill/>
        </p:spPr>
        <p:txBody>
          <a:bodyPr wrap="square">
            <a:spAutoFit/>
          </a:bodyPr>
          <a:lstStyle/>
          <a:p>
            <a:r>
              <a:rPr lang="en-US" sz="1400" b="1" i="1" dirty="0">
                <a:effectLst/>
                <a:latin typeface="Calibri" panose="020F0502020204030204" pitchFamily="34" charset="0"/>
                <a:ea typeface="Times New Roman" panose="02020603050405020304" pitchFamily="18" charset="0"/>
              </a:rPr>
              <a:t>Source:</a:t>
            </a:r>
            <a:r>
              <a:rPr lang="en-US" sz="1400" i="1" dirty="0">
                <a:effectLst/>
                <a:latin typeface="Calibri" panose="020F0502020204030204" pitchFamily="34" charset="0"/>
                <a:ea typeface="Times New Roman" panose="02020603050405020304" pitchFamily="18" charset="0"/>
              </a:rPr>
              <a:t> World Bank based on calculation from AIS data (Marine Traffic). The indicators represent the excess capacity of ships not moving that should move under normal circumstances.</a:t>
            </a:r>
            <a:r>
              <a:rPr lang="en-US" sz="1400" dirty="0">
                <a:effectLst/>
              </a:rPr>
              <a:t> </a:t>
            </a:r>
            <a:endParaRPr lang="en-US" sz="1400" dirty="0"/>
          </a:p>
        </p:txBody>
      </p:sp>
    </p:spTree>
    <p:extLst>
      <p:ext uri="{BB962C8B-B14F-4D97-AF65-F5344CB8AC3E}">
        <p14:creationId xmlns:p14="http://schemas.microsoft.com/office/powerpoint/2010/main" val="787343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DC3AE-A8C1-2446-AFBB-E5FA60A30D11}"/>
              </a:ext>
            </a:extLst>
          </p:cNvPr>
          <p:cNvSpPr>
            <a:spLocks noGrp="1"/>
          </p:cNvSpPr>
          <p:nvPr>
            <p:ph type="title"/>
          </p:nvPr>
        </p:nvSpPr>
        <p:spPr/>
        <p:txBody>
          <a:bodyPr/>
          <a:lstStyle/>
          <a:p>
            <a:r>
              <a:rPr lang="en-US"/>
              <a:t>Sources de Big Data 
</a:t>
            </a:r>
          </a:p>
        </p:txBody>
      </p:sp>
      <p:graphicFrame>
        <p:nvGraphicFramePr>
          <p:cNvPr id="4" name="Table 3">
            <a:extLst>
              <a:ext uri="{FF2B5EF4-FFF2-40B4-BE49-F238E27FC236}">
                <a16:creationId xmlns:a16="http://schemas.microsoft.com/office/drawing/2014/main" id="{6B928888-A773-2E4D-B8C9-266907D8EB46}"/>
              </a:ext>
            </a:extLst>
          </p:cNvPr>
          <p:cNvGraphicFramePr>
            <a:graphicFrameLocks noGrp="1"/>
          </p:cNvGraphicFramePr>
          <p:nvPr>
            <p:extLst>
              <p:ext uri="{D42A27DB-BD31-4B8C-83A1-F6EECF244321}">
                <p14:modId xmlns:p14="http://schemas.microsoft.com/office/powerpoint/2010/main" val="2921919744"/>
              </p:ext>
            </p:extLst>
          </p:nvPr>
        </p:nvGraphicFramePr>
        <p:xfrm>
          <a:off x="838200" y="1052512"/>
          <a:ext cx="9831383" cy="5486400"/>
        </p:xfrm>
        <a:graphic>
          <a:graphicData uri="http://schemas.openxmlformats.org/drawingml/2006/table">
            <a:tbl>
              <a:tblPr firstRow="1" firstCol="1" bandRow="1">
                <a:tableStyleId>{5C22544A-7EE6-4342-B048-85BDC9FD1C3A}</a:tableStyleId>
              </a:tblPr>
              <a:tblGrid>
                <a:gridCol w="5445650">
                  <a:extLst>
                    <a:ext uri="{9D8B030D-6E8A-4147-A177-3AD203B41FA5}">
                      <a16:colId xmlns:a16="http://schemas.microsoft.com/office/drawing/2014/main" val="2768388332"/>
                    </a:ext>
                  </a:extLst>
                </a:gridCol>
                <a:gridCol w="4385733">
                  <a:extLst>
                    <a:ext uri="{9D8B030D-6E8A-4147-A177-3AD203B41FA5}">
                      <a16:colId xmlns:a16="http://schemas.microsoft.com/office/drawing/2014/main" val="408286737"/>
                    </a:ext>
                  </a:extLst>
                </a:gridCol>
              </a:tblGrid>
              <a:tr h="537044">
                <a:tc>
                  <a:txBody>
                    <a:bodyPr/>
                    <a:lstStyle/>
                    <a:p>
                      <a:pPr marL="0" marR="0">
                        <a:spcBef>
                          <a:spcPts val="0"/>
                        </a:spcBef>
                        <a:spcAft>
                          <a:spcPts val="0"/>
                        </a:spcAft>
                      </a:pPr>
                      <a:r>
                        <a:rPr lang="fr-FR" sz="2400" noProof="0">
                          <a:effectLst/>
                          <a:latin typeface="+mn-lt"/>
                        </a:rPr>
                        <a:t>Données
</a:t>
                      </a:r>
                      <a:endParaRPr lang="fr-FR" sz="2400" noProof="0">
                        <a:effectLst/>
                        <a:latin typeface="+mn-lt"/>
                        <a:ea typeface="Times New Roman" panose="02020603050405020304" pitchFamily="18" charset="0"/>
                        <a:cs typeface="Times New Roman" panose="02020603050405020304" pitchFamily="18" charset="0"/>
                      </a:endParaRPr>
                    </a:p>
                  </a:txBody>
                  <a:tcPr marL="62525" marR="62525" marT="0" marB="0"/>
                </a:tc>
                <a:tc>
                  <a:txBody>
                    <a:bodyPr/>
                    <a:lstStyle/>
                    <a:p>
                      <a:pPr marL="0" marR="0">
                        <a:spcBef>
                          <a:spcPts val="0"/>
                        </a:spcBef>
                        <a:spcAft>
                          <a:spcPts val="0"/>
                        </a:spcAft>
                      </a:pPr>
                      <a:r>
                        <a:rPr lang="fr-FR" sz="2400" noProof="0">
                          <a:effectLst/>
                          <a:latin typeface="+mn-lt"/>
                        </a:rPr>
                        <a:t>Source</a:t>
                      </a:r>
                      <a:endParaRPr lang="fr-FR" sz="2400" noProof="0">
                        <a:effectLst/>
                        <a:latin typeface="+mn-lt"/>
                        <a:ea typeface="Times New Roman" panose="02020603050405020304" pitchFamily="18" charset="0"/>
                        <a:cs typeface="Times New Roman" panose="02020603050405020304" pitchFamily="18" charset="0"/>
                      </a:endParaRPr>
                    </a:p>
                  </a:txBody>
                  <a:tcPr marL="62525" marR="62525" marT="0" marB="0"/>
                </a:tc>
                <a:extLst>
                  <a:ext uri="{0D108BD9-81ED-4DB2-BD59-A6C34878D82A}">
                    <a16:rowId xmlns:a16="http://schemas.microsoft.com/office/drawing/2014/main" val="3447325459"/>
                  </a:ext>
                </a:extLst>
              </a:tr>
              <a:tr h="537173">
                <a:tc>
                  <a:txBody>
                    <a:bodyPr/>
                    <a:lstStyle/>
                    <a:p>
                      <a:pPr marL="0" marR="0">
                        <a:spcBef>
                          <a:spcPts val="0"/>
                        </a:spcBef>
                        <a:spcAft>
                          <a:spcPts val="0"/>
                        </a:spcAft>
                      </a:pPr>
                      <a:r>
                        <a:rPr lang="fr-FR" sz="2400" noProof="0">
                          <a:effectLst/>
                          <a:latin typeface="+mn-lt"/>
                        </a:rPr>
                        <a:t>Données de suivi des conteneurs
</a:t>
                      </a:r>
                      <a:endParaRPr lang="fr-FR" sz="2400" noProof="0">
                        <a:effectLst/>
                        <a:latin typeface="+mn-lt"/>
                        <a:ea typeface="Times New Roman" panose="02020603050405020304" pitchFamily="18" charset="0"/>
                        <a:cs typeface="Times New Roman" panose="02020603050405020304" pitchFamily="18" charset="0"/>
                      </a:endParaRPr>
                    </a:p>
                  </a:txBody>
                  <a:tcPr marL="62525" marR="62525" marT="0" marB="0"/>
                </a:tc>
                <a:tc>
                  <a:txBody>
                    <a:bodyPr/>
                    <a:lstStyle/>
                    <a:p>
                      <a:pPr marL="0" marR="0">
                        <a:spcBef>
                          <a:spcPts val="0"/>
                        </a:spcBef>
                        <a:spcAft>
                          <a:spcPts val="0"/>
                        </a:spcAft>
                      </a:pPr>
                      <a:r>
                        <a:rPr lang="fr-FR" sz="2400" noProof="0">
                          <a:effectLst/>
                          <a:latin typeface="+mn-lt"/>
                          <a:ea typeface="Times New Roman" panose="02020603050405020304" pitchFamily="18" charset="0"/>
                          <a:cs typeface="Times New Roman" panose="02020603050405020304" pitchFamily="18" charset="0"/>
                        </a:rPr>
                        <a:t>Plateformes numériques des compagnies maritimes</a:t>
                      </a:r>
                    </a:p>
                    <a:p>
                      <a:pPr marL="0" marR="0">
                        <a:spcBef>
                          <a:spcPts val="0"/>
                        </a:spcBef>
                        <a:spcAft>
                          <a:spcPts val="0"/>
                        </a:spcAft>
                      </a:pPr>
                      <a:r>
                        <a:rPr lang="fr-FR" sz="2400" noProof="0">
                          <a:effectLst/>
                          <a:latin typeface="+mn-lt"/>
                          <a:ea typeface="Times New Roman" panose="02020603050405020304" pitchFamily="18" charset="0"/>
                          <a:cs typeface="Times New Roman" panose="02020603050405020304" pitchFamily="18" charset="0"/>
                        </a:rPr>
                        <a:t>TradeLens
</a:t>
                      </a:r>
                    </a:p>
                  </a:txBody>
                  <a:tcPr marL="62525" marR="62525" marT="0" marB="0"/>
                </a:tc>
                <a:extLst>
                  <a:ext uri="{0D108BD9-81ED-4DB2-BD59-A6C34878D82A}">
                    <a16:rowId xmlns:a16="http://schemas.microsoft.com/office/drawing/2014/main" val="4025695275"/>
                  </a:ext>
                </a:extLst>
              </a:tr>
              <a:tr h="1164246">
                <a:tc>
                  <a:txBody>
                    <a:bodyPr/>
                    <a:lstStyle/>
                    <a:p>
                      <a:pPr marL="0" marR="0">
                        <a:spcBef>
                          <a:spcPts val="0"/>
                        </a:spcBef>
                        <a:spcAft>
                          <a:spcPts val="0"/>
                        </a:spcAft>
                      </a:pPr>
                      <a:r>
                        <a:rPr lang="fr-FR" sz="2400" noProof="0">
                          <a:effectLst/>
                          <a:latin typeface="+mn-lt"/>
                        </a:rPr>
                        <a:t>Données postales mondiales : suivi des lettres et colis internationaux gérés par les services postaux
</a:t>
                      </a:r>
                      <a:endParaRPr lang="fr-FR" sz="2400" noProof="0">
                        <a:effectLst/>
                        <a:latin typeface="+mn-lt"/>
                        <a:ea typeface="Times New Roman" panose="02020603050405020304" pitchFamily="18" charset="0"/>
                        <a:cs typeface="Times New Roman" panose="02020603050405020304" pitchFamily="18" charset="0"/>
                      </a:endParaRPr>
                    </a:p>
                  </a:txBody>
                  <a:tcPr marL="62525" marR="62525" marT="0" marB="0"/>
                </a:tc>
                <a:tc>
                  <a:txBody>
                    <a:bodyPr/>
                    <a:lstStyle/>
                    <a:p>
                      <a:pPr marL="0" marR="0">
                        <a:spcBef>
                          <a:spcPts val="0"/>
                        </a:spcBef>
                        <a:spcAft>
                          <a:spcPts val="0"/>
                        </a:spcAft>
                      </a:pPr>
                      <a:r>
                        <a:rPr lang="fr-FR" sz="2400" noProof="0">
                          <a:effectLst/>
                          <a:latin typeface="+mn-lt"/>
                        </a:rPr>
                        <a:t>Union postale unie (UPU)
</a:t>
                      </a:r>
                      <a:endParaRPr lang="fr-FR" sz="2400" noProof="0">
                        <a:effectLst/>
                        <a:latin typeface="+mn-lt"/>
                        <a:ea typeface="Times New Roman" panose="02020603050405020304" pitchFamily="18" charset="0"/>
                        <a:cs typeface="Times New Roman" panose="02020603050405020304" pitchFamily="18" charset="0"/>
                      </a:endParaRPr>
                    </a:p>
                  </a:txBody>
                  <a:tcPr marL="62525" marR="62525" marT="0" marB="0"/>
                </a:tc>
                <a:extLst>
                  <a:ext uri="{0D108BD9-81ED-4DB2-BD59-A6C34878D82A}">
                    <a16:rowId xmlns:a16="http://schemas.microsoft.com/office/drawing/2014/main" val="3119166889"/>
                  </a:ext>
                </a:extLst>
              </a:tr>
              <a:tr h="729205">
                <a:tc>
                  <a:txBody>
                    <a:bodyPr/>
                    <a:lstStyle/>
                    <a:p>
                      <a:pPr marL="0" marR="0">
                        <a:spcBef>
                          <a:spcPts val="0"/>
                        </a:spcBef>
                        <a:spcAft>
                          <a:spcPts val="0"/>
                        </a:spcAft>
                      </a:pPr>
                      <a:r>
                        <a:rPr lang="fr-FR" sz="2400" noProof="0">
                          <a:effectLst/>
                          <a:latin typeface="+mn-lt"/>
                        </a:rPr>
                        <a:t>Aviation : Données sur les lettres de transport aérien par IATA
</a:t>
                      </a:r>
                      <a:endParaRPr lang="fr-FR" sz="2400" noProof="0">
                        <a:effectLst/>
                        <a:latin typeface="+mn-lt"/>
                        <a:ea typeface="Times New Roman" panose="02020603050405020304" pitchFamily="18" charset="0"/>
                        <a:cs typeface="Times New Roman" panose="02020603050405020304" pitchFamily="18" charset="0"/>
                      </a:endParaRPr>
                    </a:p>
                  </a:txBody>
                  <a:tcPr marL="62525" marR="62525"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noProof="0">
                          <a:effectLst/>
                          <a:latin typeface="+mn-lt"/>
                          <a:ea typeface="Times New Roman" panose="02020603050405020304" pitchFamily="18" charset="0"/>
                          <a:cs typeface="Times New Roman" panose="02020603050405020304" pitchFamily="18" charset="0"/>
                        </a:rPr>
                        <a:t>Plateformes numériques des compagnies aériennes
</a:t>
                      </a:r>
                    </a:p>
                  </a:txBody>
                  <a:tcPr marL="62525" marR="62525" marT="0" marB="0"/>
                </a:tc>
                <a:extLst>
                  <a:ext uri="{0D108BD9-81ED-4DB2-BD59-A6C34878D82A}">
                    <a16:rowId xmlns:a16="http://schemas.microsoft.com/office/drawing/2014/main" val="4055373623"/>
                  </a:ext>
                </a:extLst>
              </a:tr>
              <a:tr h="729205">
                <a:tc>
                  <a:txBody>
                    <a:bodyPr/>
                    <a:lstStyle/>
                    <a:p>
                      <a:pPr marL="0" marR="0">
                        <a:spcBef>
                          <a:spcPts val="0"/>
                        </a:spcBef>
                        <a:spcAft>
                          <a:spcPts val="0"/>
                        </a:spcAft>
                      </a:pPr>
                      <a:r>
                        <a:rPr lang="fr-FR" sz="2400" noProof="0">
                          <a:effectLst/>
                          <a:latin typeface="+mn-lt"/>
                          <a:ea typeface="Times New Roman" panose="02020603050405020304" pitchFamily="18" charset="0"/>
                          <a:cs typeface="Times New Roman" panose="02020603050405020304" pitchFamily="18" charset="0"/>
                        </a:rPr>
                        <a:t>Données de suivi des navires
</a:t>
                      </a:r>
                    </a:p>
                  </a:txBody>
                  <a:tcPr marL="62525" marR="62525" marT="0" marB="0"/>
                </a:tc>
                <a:tc>
                  <a:txBody>
                    <a:bodyPr/>
                    <a:lstStyle/>
                    <a:p>
                      <a:pPr marL="0" marR="0">
                        <a:spcBef>
                          <a:spcPts val="0"/>
                        </a:spcBef>
                        <a:spcAft>
                          <a:spcPts val="0"/>
                        </a:spcAft>
                      </a:pPr>
                      <a:r>
                        <a:rPr lang="fr-FR" sz="2400" noProof="0" dirty="0">
                          <a:effectLst/>
                          <a:latin typeface="+mn-lt"/>
                          <a:ea typeface="Times New Roman" panose="02020603050405020304" pitchFamily="18" charset="0"/>
                          <a:cs typeface="Times New Roman" panose="02020603050405020304" pitchFamily="18" charset="0"/>
                        </a:rPr>
                        <a:t>Système AIS
</a:t>
                      </a:r>
                    </a:p>
                  </a:txBody>
                  <a:tcPr marL="62525" marR="62525" marT="0" marB="0"/>
                </a:tc>
                <a:extLst>
                  <a:ext uri="{0D108BD9-81ED-4DB2-BD59-A6C34878D82A}">
                    <a16:rowId xmlns:a16="http://schemas.microsoft.com/office/drawing/2014/main" val="3974167100"/>
                  </a:ext>
                </a:extLst>
              </a:tr>
            </a:tbl>
          </a:graphicData>
        </a:graphic>
      </p:graphicFrame>
      <p:sp>
        <p:nvSpPr>
          <p:cNvPr id="3" name="Slide Number Placeholder 2">
            <a:extLst>
              <a:ext uri="{FF2B5EF4-FFF2-40B4-BE49-F238E27FC236}">
                <a16:creationId xmlns:a16="http://schemas.microsoft.com/office/drawing/2014/main" id="{FA195A4C-F79F-4E60-B342-5CB3BF8A14DF}"/>
              </a:ext>
            </a:extLst>
          </p:cNvPr>
          <p:cNvSpPr>
            <a:spLocks noGrp="1"/>
          </p:cNvSpPr>
          <p:nvPr>
            <p:ph type="sldNum" sz="quarter" idx="12"/>
          </p:nvPr>
        </p:nvSpPr>
        <p:spPr/>
        <p:txBody>
          <a:bodyPr/>
          <a:lstStyle/>
          <a:p>
            <a:fld id="{BEA88299-2993-4C2B-A54E-3295D5B73E20}" type="slidenum">
              <a:rPr lang="en-US" smtClean="0"/>
              <a:t>17</a:t>
            </a:fld>
            <a:endParaRPr lang="en-US"/>
          </a:p>
        </p:txBody>
      </p:sp>
    </p:spTree>
    <p:extLst>
      <p:ext uri="{BB962C8B-B14F-4D97-AF65-F5344CB8AC3E}">
        <p14:creationId xmlns:p14="http://schemas.microsoft.com/office/powerpoint/2010/main" val="119866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F1EE8-F72C-8C4D-B5B1-53EDAA632F4C}"/>
              </a:ext>
            </a:extLst>
          </p:cNvPr>
          <p:cNvSpPr>
            <a:spLocks noGrp="1"/>
          </p:cNvSpPr>
          <p:nvPr>
            <p:ph type="title"/>
          </p:nvPr>
        </p:nvSpPr>
        <p:spPr/>
        <p:txBody>
          <a:bodyPr>
            <a:normAutofit/>
          </a:bodyPr>
          <a:lstStyle/>
          <a:p>
            <a:r>
              <a:rPr lang="en-US" err="1"/>
              <a:t>Exemples</a:t>
            </a:r>
            <a:r>
              <a:rPr lang="en-US"/>
              <a:t> </a:t>
            </a:r>
            <a:r>
              <a:rPr lang="en-US" err="1"/>
              <a:t>d’indicateurs</a:t>
            </a:r>
            <a:r>
              <a:rPr lang="en-US"/>
              <a:t> </a:t>
            </a:r>
            <a:r>
              <a:rPr lang="en-US" err="1"/>
              <a:t>intermédiaires</a:t>
            </a:r>
            <a:r>
              <a:rPr lang="en-US"/>
              <a:t> dans l’ IPL 2.0
</a:t>
            </a:r>
          </a:p>
        </p:txBody>
      </p:sp>
      <p:graphicFrame>
        <p:nvGraphicFramePr>
          <p:cNvPr id="5" name="Content Placeholder 4">
            <a:extLst>
              <a:ext uri="{FF2B5EF4-FFF2-40B4-BE49-F238E27FC236}">
                <a16:creationId xmlns:a16="http://schemas.microsoft.com/office/drawing/2014/main" id="{D84BBC8A-56EF-4748-8B21-16730DC24520}"/>
              </a:ext>
            </a:extLst>
          </p:cNvPr>
          <p:cNvGraphicFramePr>
            <a:graphicFrameLocks noGrp="1"/>
          </p:cNvGraphicFramePr>
          <p:nvPr>
            <p:ph idx="1"/>
            <p:extLst>
              <p:ext uri="{D42A27DB-BD31-4B8C-83A1-F6EECF244321}">
                <p14:modId xmlns:p14="http://schemas.microsoft.com/office/powerpoint/2010/main" val="2887207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F28BA255-35A3-4FD8-A62B-6E3EF00E2F0E}"/>
              </a:ext>
            </a:extLst>
          </p:cNvPr>
          <p:cNvSpPr>
            <a:spLocks noGrp="1"/>
          </p:cNvSpPr>
          <p:nvPr>
            <p:ph type="sldNum" sz="quarter" idx="12"/>
          </p:nvPr>
        </p:nvSpPr>
        <p:spPr/>
        <p:txBody>
          <a:bodyPr/>
          <a:lstStyle/>
          <a:p>
            <a:fld id="{BEA88299-2993-4C2B-A54E-3295D5B73E20}" type="slidenum">
              <a:rPr lang="en-US" smtClean="0"/>
              <a:t>18</a:t>
            </a:fld>
            <a:endParaRPr lang="en-US"/>
          </a:p>
        </p:txBody>
      </p:sp>
    </p:spTree>
    <p:extLst>
      <p:ext uri="{BB962C8B-B14F-4D97-AF65-F5344CB8AC3E}">
        <p14:creationId xmlns:p14="http://schemas.microsoft.com/office/powerpoint/2010/main" val="104783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4B2A9-2A04-F3E7-8892-740C67BBE5E3}"/>
              </a:ext>
            </a:extLst>
          </p:cNvPr>
          <p:cNvSpPr>
            <a:spLocks noGrp="1"/>
          </p:cNvSpPr>
          <p:nvPr>
            <p:ph type="title"/>
          </p:nvPr>
        </p:nvSpPr>
        <p:spPr/>
        <p:txBody>
          <a:bodyPr/>
          <a:lstStyle/>
          <a:p>
            <a:r>
              <a:rPr lang="en-US" err="1"/>
              <a:t>Prochaines</a:t>
            </a:r>
            <a:r>
              <a:rPr lang="en-US"/>
              <a:t> étapes: IPL 2022
</a:t>
            </a:r>
          </a:p>
        </p:txBody>
      </p:sp>
      <p:sp>
        <p:nvSpPr>
          <p:cNvPr id="3" name="Content Placeholder 2">
            <a:extLst>
              <a:ext uri="{FF2B5EF4-FFF2-40B4-BE49-F238E27FC236}">
                <a16:creationId xmlns:a16="http://schemas.microsoft.com/office/drawing/2014/main" id="{5E6EBDF5-D4DC-2D4C-1716-70B0CC0B8350}"/>
              </a:ext>
            </a:extLst>
          </p:cNvPr>
          <p:cNvSpPr>
            <a:spLocks noGrp="1"/>
          </p:cNvSpPr>
          <p:nvPr>
            <p:ph idx="1"/>
          </p:nvPr>
        </p:nvSpPr>
        <p:spPr/>
        <p:txBody>
          <a:bodyPr>
            <a:normAutofit lnSpcReduction="10000"/>
          </a:bodyPr>
          <a:lstStyle/>
          <a:p>
            <a:r>
              <a:rPr lang="fr-FR" dirty="0"/>
              <a:t>Enquête terminées
Sources de Big Data acquises avec analyse en phase finale
Prochaine édition de l’IPL prévue pour février 2023. Elle comprendra :</a:t>
            </a:r>
          </a:p>
          <a:p>
            <a:pPr lvl="1"/>
            <a:r>
              <a:rPr lang="fr-FR" dirty="0"/>
              <a:t>Enquête basée sur l’IPL et ses composantes
Indicateurs nationaux supplémentaires provenant de sources de mégadonnées</a:t>
            </a:r>
          </a:p>
          <a:p>
            <a:r>
              <a:rPr lang="fr-FR" dirty="0"/>
              <a:t>A ce stade :</a:t>
            </a:r>
          </a:p>
          <a:p>
            <a:pPr lvl="1"/>
            <a:r>
              <a:rPr lang="fr-FR" dirty="0"/>
              <a:t>Pas de production d’un IPL synthétique fondé seulement sur le Big Data, demande un peu de recherche supplémentaire.</a:t>
            </a:r>
          </a:p>
          <a:p>
            <a:pPr lvl="1"/>
            <a:r>
              <a:rPr lang="fr-FR" dirty="0"/>
              <a:t>La recherche sur d’autres données (satellite, réseaux sociaux…) a été repoussée.</a:t>
            </a:r>
          </a:p>
          <a:p>
            <a:r>
              <a:rPr lang="fr-FR" dirty="0"/>
              <a:t>A l’avenir:</a:t>
            </a:r>
          </a:p>
          <a:p>
            <a:pPr lvl="1"/>
            <a:r>
              <a:rPr lang="fr-FR" dirty="0"/>
              <a:t>Actualisation des données Big data tous les ans et potentiellement avec plus de sources</a:t>
            </a:r>
          </a:p>
          <a:p>
            <a:pPr lvl="1"/>
            <a:r>
              <a:rPr lang="fr-FR" dirty="0"/>
              <a:t>Enquête IPL moins fréquente.</a:t>
            </a:r>
          </a:p>
          <a:p>
            <a:pPr lvl="1"/>
            <a:r>
              <a:rPr lang="fr-FR" b="1" dirty="0"/>
              <a:t>L’IPL 2.0 va être complété par un tableau de bord de la qualité de la règlementation par pays (initiative BM OMC</a:t>
            </a:r>
            <a:r>
              <a:rPr lang="fr-FR" dirty="0"/>
              <a:t>) 2023?</a:t>
            </a:r>
          </a:p>
        </p:txBody>
      </p:sp>
      <p:sp>
        <p:nvSpPr>
          <p:cNvPr id="4" name="Slide Number Placeholder 3">
            <a:extLst>
              <a:ext uri="{FF2B5EF4-FFF2-40B4-BE49-F238E27FC236}">
                <a16:creationId xmlns:a16="http://schemas.microsoft.com/office/drawing/2014/main" id="{247DF13E-2362-F3CB-F3DD-A7B18E5E2930}"/>
              </a:ext>
            </a:extLst>
          </p:cNvPr>
          <p:cNvSpPr>
            <a:spLocks noGrp="1"/>
          </p:cNvSpPr>
          <p:nvPr>
            <p:ph type="sldNum" sz="quarter" idx="12"/>
          </p:nvPr>
        </p:nvSpPr>
        <p:spPr/>
        <p:txBody>
          <a:bodyPr/>
          <a:lstStyle/>
          <a:p>
            <a:fld id="{BEA88299-2993-4C2B-A54E-3295D5B73E20}" type="slidenum">
              <a:rPr lang="en-US" smtClean="0"/>
              <a:t>19</a:t>
            </a:fld>
            <a:endParaRPr lang="en-US"/>
          </a:p>
        </p:txBody>
      </p:sp>
    </p:spTree>
    <p:extLst>
      <p:ext uri="{BB962C8B-B14F-4D97-AF65-F5344CB8AC3E}">
        <p14:creationId xmlns:p14="http://schemas.microsoft.com/office/powerpoint/2010/main" val="214922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CEE5-9728-C845-BE8F-C3A2FDC88627}"/>
              </a:ext>
            </a:extLst>
          </p:cNvPr>
          <p:cNvSpPr>
            <a:spLocks noGrp="1"/>
          </p:cNvSpPr>
          <p:nvPr>
            <p:ph type="title"/>
          </p:nvPr>
        </p:nvSpPr>
        <p:spPr/>
        <p:txBody>
          <a:bodyPr/>
          <a:lstStyle/>
          <a:p>
            <a:r>
              <a:rPr lang="en-US"/>
              <a:t>Plan</a:t>
            </a:r>
          </a:p>
        </p:txBody>
      </p:sp>
      <p:graphicFrame>
        <p:nvGraphicFramePr>
          <p:cNvPr id="5" name="Content Placeholder 4">
            <a:extLst>
              <a:ext uri="{FF2B5EF4-FFF2-40B4-BE49-F238E27FC236}">
                <a16:creationId xmlns:a16="http://schemas.microsoft.com/office/drawing/2014/main" id="{7A72A84B-8947-4174-934C-6D90E2E25195}"/>
              </a:ext>
            </a:extLst>
          </p:cNvPr>
          <p:cNvGraphicFramePr>
            <a:graphicFrameLocks noGrp="1"/>
          </p:cNvGraphicFramePr>
          <p:nvPr>
            <p:ph idx="1"/>
            <p:extLst>
              <p:ext uri="{D42A27DB-BD31-4B8C-83A1-F6EECF244321}">
                <p14:modId xmlns:p14="http://schemas.microsoft.com/office/powerpoint/2010/main" val="38144796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E39FFE2B-94D5-4F19-97E3-1F0D8E9AB3D3}"/>
              </a:ext>
            </a:extLst>
          </p:cNvPr>
          <p:cNvSpPr>
            <a:spLocks noGrp="1"/>
          </p:cNvSpPr>
          <p:nvPr>
            <p:ph type="sldNum" sz="quarter" idx="12"/>
          </p:nvPr>
        </p:nvSpPr>
        <p:spPr/>
        <p:txBody>
          <a:bodyPr/>
          <a:lstStyle/>
          <a:p>
            <a:fld id="{BEA88299-2993-4C2B-A54E-3295D5B73E20}" type="slidenum">
              <a:rPr lang="en-US" smtClean="0"/>
              <a:t>2</a:t>
            </a:fld>
            <a:endParaRPr lang="en-US"/>
          </a:p>
        </p:txBody>
      </p:sp>
    </p:spTree>
    <p:extLst>
      <p:ext uri="{BB962C8B-B14F-4D97-AF65-F5344CB8AC3E}">
        <p14:creationId xmlns:p14="http://schemas.microsoft.com/office/powerpoint/2010/main" val="2764610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D36AF-5658-2A15-683E-AC9014FC7EA2}"/>
              </a:ext>
            </a:extLst>
          </p:cNvPr>
          <p:cNvSpPr>
            <a:spLocks noGrp="1"/>
          </p:cNvSpPr>
          <p:nvPr>
            <p:ph type="title"/>
          </p:nvPr>
        </p:nvSpPr>
        <p:spPr/>
        <p:txBody>
          <a:bodyPr/>
          <a:lstStyle/>
          <a:p>
            <a:r>
              <a:rPr lang="en-US"/>
              <a:t>Recommendations pour la France: </a:t>
            </a:r>
            <a:r>
              <a:rPr lang="en-US" err="1"/>
              <a:t>une</a:t>
            </a:r>
            <a:r>
              <a:rPr lang="en-US"/>
              <a:t> vision au </a:t>
            </a:r>
            <a:r>
              <a:rPr lang="en-US" err="1"/>
              <a:t>delà</a:t>
            </a:r>
            <a:r>
              <a:rPr lang="en-US"/>
              <a:t> des tableaux de bords </a:t>
            </a:r>
            <a:r>
              <a:rPr lang="en-US" err="1"/>
              <a:t>classiques</a:t>
            </a:r>
            <a:r>
              <a:rPr lang="en-US"/>
              <a:t>.</a:t>
            </a:r>
          </a:p>
        </p:txBody>
      </p:sp>
      <p:sp>
        <p:nvSpPr>
          <p:cNvPr id="3" name="Content Placeholder 2">
            <a:extLst>
              <a:ext uri="{FF2B5EF4-FFF2-40B4-BE49-F238E27FC236}">
                <a16:creationId xmlns:a16="http://schemas.microsoft.com/office/drawing/2014/main" id="{7AFDEB78-DC5B-C6E1-1199-27CF7A990BBE}"/>
              </a:ext>
            </a:extLst>
          </p:cNvPr>
          <p:cNvSpPr>
            <a:spLocks noGrp="1"/>
          </p:cNvSpPr>
          <p:nvPr>
            <p:ph idx="1"/>
          </p:nvPr>
        </p:nvSpPr>
        <p:spPr/>
        <p:txBody>
          <a:bodyPr/>
          <a:lstStyle/>
          <a:p>
            <a:r>
              <a:rPr lang="fr-FR" dirty="0"/>
              <a:t>Les concepts de l’IPL 2.0 sont applicables aux logistiques nationales, avec des possibilités d’extrapoler au niveau régional.</a:t>
            </a:r>
          </a:p>
          <a:p>
            <a:r>
              <a:rPr lang="fr-FR" dirty="0"/>
              <a:t>Typiquement les données nationales sont plus riches que les données globales disponibles.</a:t>
            </a:r>
          </a:p>
          <a:p>
            <a:r>
              <a:rPr lang="fr-FR" dirty="0"/>
              <a:t>Le Big Data peut compléter et dans une certaine mesure remplacer les enquêtes auprès des entreprises. Enquête moins fréquentes pour calibrer des modèles Big Data.</a:t>
            </a:r>
          </a:p>
          <a:p>
            <a:r>
              <a:rPr lang="fr-FR" dirty="0"/>
              <a:t>La France a des compétences mondialement reconnues en science des données (ex. INRIA, grandes écoles…) qui pourraient facilement </a:t>
            </a:r>
          </a:p>
          <a:p>
            <a:r>
              <a:rPr lang="fr-FR" dirty="0"/>
              <a:t>Des initiatives comme France Logistiques constituent un cadre privé public pour le partage des données fines.</a:t>
            </a:r>
          </a:p>
          <a:p>
            <a:endParaRPr lang="en-US" dirty="0"/>
          </a:p>
        </p:txBody>
      </p:sp>
      <p:sp>
        <p:nvSpPr>
          <p:cNvPr id="4" name="Slide Number Placeholder 3">
            <a:extLst>
              <a:ext uri="{FF2B5EF4-FFF2-40B4-BE49-F238E27FC236}">
                <a16:creationId xmlns:a16="http://schemas.microsoft.com/office/drawing/2014/main" id="{32FE2505-F011-2AEC-FFAD-E2631F05AAB7}"/>
              </a:ext>
            </a:extLst>
          </p:cNvPr>
          <p:cNvSpPr>
            <a:spLocks noGrp="1"/>
          </p:cNvSpPr>
          <p:nvPr>
            <p:ph type="sldNum" sz="quarter" idx="12"/>
          </p:nvPr>
        </p:nvSpPr>
        <p:spPr/>
        <p:txBody>
          <a:bodyPr/>
          <a:lstStyle/>
          <a:p>
            <a:fld id="{BEA88299-2993-4C2B-A54E-3295D5B73E20}" type="slidenum">
              <a:rPr lang="en-US" smtClean="0"/>
              <a:t>20</a:t>
            </a:fld>
            <a:endParaRPr lang="en-US"/>
          </a:p>
        </p:txBody>
      </p:sp>
    </p:spTree>
    <p:extLst>
      <p:ext uri="{BB962C8B-B14F-4D97-AF65-F5344CB8AC3E}">
        <p14:creationId xmlns:p14="http://schemas.microsoft.com/office/powerpoint/2010/main" val="2789368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0C141-10B3-7B23-D94E-CA14B6ED3B80}"/>
              </a:ext>
            </a:extLst>
          </p:cNvPr>
          <p:cNvSpPr>
            <a:spLocks noGrp="1"/>
          </p:cNvSpPr>
          <p:nvPr>
            <p:ph type="title"/>
          </p:nvPr>
        </p:nvSpPr>
        <p:spPr/>
        <p:txBody>
          <a:bodyPr/>
          <a:lstStyle/>
          <a:p>
            <a:r>
              <a:rPr lang="en-US" dirty="0" err="1"/>
              <a:t>Quelques</a:t>
            </a:r>
            <a:r>
              <a:rPr lang="en-US" dirty="0"/>
              <a:t> </a:t>
            </a:r>
            <a:r>
              <a:rPr lang="en-US" dirty="0" err="1"/>
              <a:t>pistes</a:t>
            </a:r>
            <a:r>
              <a:rPr lang="en-US" dirty="0"/>
              <a:t> Big Data.</a:t>
            </a:r>
          </a:p>
        </p:txBody>
      </p:sp>
      <p:sp>
        <p:nvSpPr>
          <p:cNvPr id="3" name="Content Placeholder 2">
            <a:extLst>
              <a:ext uri="{FF2B5EF4-FFF2-40B4-BE49-F238E27FC236}">
                <a16:creationId xmlns:a16="http://schemas.microsoft.com/office/drawing/2014/main" id="{8A237CC2-4E0E-3F21-7CC3-AB11CCB84BBF}"/>
              </a:ext>
            </a:extLst>
          </p:cNvPr>
          <p:cNvSpPr>
            <a:spLocks noGrp="1"/>
          </p:cNvSpPr>
          <p:nvPr>
            <p:ph idx="1"/>
          </p:nvPr>
        </p:nvSpPr>
        <p:spPr/>
        <p:txBody>
          <a:bodyPr/>
          <a:lstStyle/>
          <a:p>
            <a:r>
              <a:rPr lang="fr-FR" dirty="0"/>
              <a:t>Partage et analyses des données de suivi avec des opérateurs du secteur routier et ferroviaire.</a:t>
            </a:r>
          </a:p>
          <a:p>
            <a:r>
              <a:rPr lang="fr-FR" dirty="0"/>
              <a:t>Potentiellement gestions des stocks de grands </a:t>
            </a:r>
            <a:r>
              <a:rPr lang="fr-FR" dirty="0" err="1"/>
              <a:t>opératuers</a:t>
            </a:r>
            <a:endParaRPr lang="fr-FR" dirty="0"/>
          </a:p>
          <a:p>
            <a:r>
              <a:rPr lang="fr-FR" dirty="0"/>
              <a:t>Passage à l’e-</a:t>
            </a:r>
            <a:r>
              <a:rPr lang="fr-FR" dirty="0" err="1"/>
              <a:t>invoicing</a:t>
            </a:r>
            <a:r>
              <a:rPr lang="fr-FR" dirty="0"/>
              <a:t>  (</a:t>
            </a:r>
            <a:r>
              <a:rPr lang="fr-FR"/>
              <a:t>obligatoire jan 2023) </a:t>
            </a:r>
            <a:r>
              <a:rPr lang="fr-FR" dirty="0"/>
              <a:t>et e-</a:t>
            </a:r>
            <a:r>
              <a:rPr lang="fr-FR" dirty="0" err="1"/>
              <a:t>waybill</a:t>
            </a:r>
            <a:endParaRPr lang="fr-FR" dirty="0"/>
          </a:p>
          <a:p>
            <a:r>
              <a:rPr lang="fr-FR" dirty="0"/>
              <a:t>Le partage des données peut être virtuel chaque opérateur contribuant des KPI suivant une </a:t>
            </a:r>
            <a:r>
              <a:rPr lang="fr-FR" dirty="0" err="1"/>
              <a:t>méthdologies</a:t>
            </a:r>
            <a:r>
              <a:rPr lang="fr-FR" dirty="0"/>
              <a:t> commune (en fait un programme)</a:t>
            </a:r>
          </a:p>
          <a:p>
            <a:r>
              <a:rPr lang="fr-FR" dirty="0"/>
              <a:t>Autres idées:</a:t>
            </a:r>
          </a:p>
          <a:p>
            <a:pPr lvl="1"/>
            <a:r>
              <a:rPr lang="fr-FR" dirty="0"/>
              <a:t>Imagerie satellites et </a:t>
            </a:r>
            <a:r>
              <a:rPr lang="fr-FR" dirty="0" err="1"/>
              <a:t>utilization</a:t>
            </a:r>
            <a:r>
              <a:rPr lang="fr-FR" dirty="0"/>
              <a:t> des sols pour la logistique…</a:t>
            </a:r>
          </a:p>
          <a:p>
            <a:pPr lvl="1"/>
            <a:r>
              <a:rPr lang="fr-FR" dirty="0"/>
              <a:t>Réseaux sociaux</a:t>
            </a:r>
          </a:p>
        </p:txBody>
      </p:sp>
      <p:sp>
        <p:nvSpPr>
          <p:cNvPr id="4" name="Slide Number Placeholder 3">
            <a:extLst>
              <a:ext uri="{FF2B5EF4-FFF2-40B4-BE49-F238E27FC236}">
                <a16:creationId xmlns:a16="http://schemas.microsoft.com/office/drawing/2014/main" id="{B2760237-4FE6-BBFC-558E-5BD6713E7E5D}"/>
              </a:ext>
            </a:extLst>
          </p:cNvPr>
          <p:cNvSpPr>
            <a:spLocks noGrp="1"/>
          </p:cNvSpPr>
          <p:nvPr>
            <p:ph type="sldNum" sz="quarter" idx="12"/>
          </p:nvPr>
        </p:nvSpPr>
        <p:spPr/>
        <p:txBody>
          <a:bodyPr/>
          <a:lstStyle/>
          <a:p>
            <a:fld id="{BEA88299-2993-4C2B-A54E-3295D5B73E20}" type="slidenum">
              <a:rPr lang="en-US" smtClean="0"/>
              <a:t>21</a:t>
            </a:fld>
            <a:endParaRPr lang="en-US"/>
          </a:p>
        </p:txBody>
      </p:sp>
    </p:spTree>
    <p:extLst>
      <p:ext uri="{BB962C8B-B14F-4D97-AF65-F5344CB8AC3E}">
        <p14:creationId xmlns:p14="http://schemas.microsoft.com/office/powerpoint/2010/main" val="307612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886D-7195-8A40-AF97-9D542CF9E61F}"/>
              </a:ext>
            </a:extLst>
          </p:cNvPr>
          <p:cNvSpPr>
            <a:spLocks noGrp="1"/>
          </p:cNvSpPr>
          <p:nvPr>
            <p:ph type="title"/>
          </p:nvPr>
        </p:nvSpPr>
        <p:spPr/>
        <p:txBody>
          <a:bodyPr>
            <a:noAutofit/>
          </a:bodyPr>
          <a:lstStyle/>
          <a:p>
            <a:r>
              <a:rPr lang="en-US" sz="5400"/>
              <a:t>1. </a:t>
            </a:r>
            <a:r>
              <a:rPr lang="en-US" sz="5400" err="1"/>
              <a:t>Contexte</a:t>
            </a:r>
            <a:r>
              <a:rPr lang="en-US" sz="5400"/>
              <a:t> : </a:t>
            </a:r>
            <a:r>
              <a:rPr lang="en-US" sz="5400" err="1"/>
              <a:t>Indicateurs</a:t>
            </a:r>
            <a:r>
              <a:rPr lang="en-US" sz="5400"/>
              <a:t> de performance </a:t>
            </a:r>
            <a:r>
              <a:rPr lang="en-US" sz="5400" err="1"/>
              <a:t>logistique</a:t>
            </a:r>
            <a:r>
              <a:rPr lang="en-US" sz="5400"/>
              <a:t>, IPL et </a:t>
            </a:r>
            <a:r>
              <a:rPr lang="en-US" sz="5400" err="1"/>
              <a:t>possibilités</a:t>
            </a:r>
            <a:r>
              <a:rPr lang="en-US" sz="5400"/>
              <a:t> du Big Data
</a:t>
            </a:r>
          </a:p>
        </p:txBody>
      </p:sp>
      <p:sp>
        <p:nvSpPr>
          <p:cNvPr id="3" name="Slide Number Placeholder 2">
            <a:extLst>
              <a:ext uri="{FF2B5EF4-FFF2-40B4-BE49-F238E27FC236}">
                <a16:creationId xmlns:a16="http://schemas.microsoft.com/office/drawing/2014/main" id="{46B2C2A4-0C5B-4599-9D38-48AC09BB63D0}"/>
              </a:ext>
            </a:extLst>
          </p:cNvPr>
          <p:cNvSpPr>
            <a:spLocks noGrp="1"/>
          </p:cNvSpPr>
          <p:nvPr>
            <p:ph type="sldNum" sz="quarter" idx="12"/>
          </p:nvPr>
        </p:nvSpPr>
        <p:spPr/>
        <p:txBody>
          <a:bodyPr/>
          <a:lstStyle/>
          <a:p>
            <a:fld id="{BEA88299-2993-4C2B-A54E-3295D5B73E20}" type="slidenum">
              <a:rPr lang="en-US" smtClean="0"/>
              <a:t>3</a:t>
            </a:fld>
            <a:endParaRPr lang="en-US"/>
          </a:p>
        </p:txBody>
      </p:sp>
    </p:spTree>
    <p:extLst>
      <p:ext uri="{BB962C8B-B14F-4D97-AF65-F5344CB8AC3E}">
        <p14:creationId xmlns:p14="http://schemas.microsoft.com/office/powerpoint/2010/main" val="326253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C0E6C6-0468-4459-985C-62E91C85C680}"/>
              </a:ext>
            </a:extLst>
          </p:cNvPr>
          <p:cNvSpPr>
            <a:spLocks noGrp="1"/>
          </p:cNvSpPr>
          <p:nvPr>
            <p:ph type="title"/>
          </p:nvPr>
        </p:nvSpPr>
        <p:spPr/>
        <p:txBody>
          <a:bodyPr>
            <a:normAutofit/>
          </a:bodyPr>
          <a:lstStyle/>
          <a:p>
            <a:r>
              <a:rPr lang="en-US"/>
              <a:t>Les interventions </a:t>
            </a:r>
            <a:r>
              <a:rPr lang="en-US" err="1"/>
              <a:t>logistiques</a:t>
            </a:r>
            <a:r>
              <a:rPr lang="en-US"/>
              <a:t> et le </a:t>
            </a:r>
            <a:r>
              <a:rPr lang="en-US" err="1"/>
              <a:t>rôle</a:t>
            </a:r>
            <a:r>
              <a:rPr lang="en-US"/>
              <a:t> des </a:t>
            </a:r>
            <a:r>
              <a:rPr lang="en-US" err="1"/>
              <a:t>indicateurs</a:t>
            </a:r>
            <a:r>
              <a:rPr lang="en-US"/>
              <a:t>.
</a:t>
            </a:r>
          </a:p>
        </p:txBody>
      </p:sp>
      <p:sp>
        <p:nvSpPr>
          <p:cNvPr id="5" name="Content Placeholder 4">
            <a:extLst>
              <a:ext uri="{FF2B5EF4-FFF2-40B4-BE49-F238E27FC236}">
                <a16:creationId xmlns:a16="http://schemas.microsoft.com/office/drawing/2014/main" id="{76EC149C-B02D-4AA9-8AB2-94F4D6BE654D}"/>
              </a:ext>
            </a:extLst>
          </p:cNvPr>
          <p:cNvSpPr>
            <a:spLocks noGrp="1"/>
          </p:cNvSpPr>
          <p:nvPr>
            <p:ph idx="1"/>
          </p:nvPr>
        </p:nvSpPr>
        <p:spPr>
          <a:xfrm>
            <a:off x="838200" y="1351722"/>
            <a:ext cx="10515600" cy="4825241"/>
          </a:xfrm>
        </p:spPr>
        <p:txBody>
          <a:bodyPr>
            <a:normAutofit fontScale="85000" lnSpcReduction="20000"/>
          </a:bodyPr>
          <a:lstStyle/>
          <a:p>
            <a:r>
              <a:rPr lang="fr-FR" dirty="0"/>
              <a:t>La logistique et la connectivité de la chaîne d’approvisionnement sont un thème de politiques publiques dans le monde entier :</a:t>
            </a:r>
          </a:p>
          <a:p>
            <a:pPr lvl="1"/>
            <a:r>
              <a:rPr lang="fr-FR" dirty="0"/>
              <a:t>La performance logistique </a:t>
            </a:r>
            <a:r>
              <a:rPr lang="fr-FR" dirty="0" err="1"/>
              <a:t>contribute</a:t>
            </a:r>
            <a:r>
              <a:rPr lang="fr-FR" dirty="0"/>
              <a:t> au développement : intégration commerciale, développement territorial au sein des pays.
La logistique est avant tout B2B mais les interventions gouvernementales sont essentielles à la performance : réglementation, mise à disposition d’infrastructures, processus frontaliers... 
La Banque mondiale et d’autres organisations participent activement à des projets visant à soutenir l’amélioration de la chaîne d’approvisionnement dans de nombreux pays : projets de prêts, conseils
La logistique également ciblée par des forums et initiatives  mondiales: WEF, APEC, EU, BRI</a:t>
            </a:r>
          </a:p>
          <a:p>
            <a:r>
              <a:rPr lang="fr-FR" dirty="0"/>
              <a:t>Appétit des décideurs pour les indicateurs sur la connectivité de la chaîne d’approvisionnement :</a:t>
            </a:r>
          </a:p>
          <a:p>
            <a:pPr lvl="1"/>
            <a:r>
              <a:rPr lang="fr-FR" dirty="0"/>
              <a:t>Indices de référence pour comparaisons.
Outils pour mettre en œuvre des comparaisons locales (infranationales),  la BM est de plus en plus sollicitée.</a:t>
            </a:r>
          </a:p>
          <a:p>
            <a:r>
              <a:rPr lang="fr-FR" dirty="0"/>
              <a:t>Peu de références établies : Indice de performance logistique (IPL), CNUCED LSCI (shipping)</a:t>
            </a:r>
          </a:p>
          <a:p>
            <a:pPr lvl="1"/>
            <a:r>
              <a:rPr lang="fr-FR" b="1" dirty="0"/>
              <a:t>L’IPL est populaire et influent, depuis 2007</a:t>
            </a:r>
          </a:p>
          <a:p>
            <a:pPr lvl="1"/>
            <a:r>
              <a:rPr lang="fr-FR" dirty="0"/>
              <a:t>La performance logistique est un concept intuitif mais robuste (équivalent à une mesure de connectivité d’accessibilité de la chaîne d’approvisionnement).
L’IPL est une métrique holistique incorporant de nombreux effets.
L’IPL a encourage des initiatives liées à la logistique dans de nombreux cas.</a:t>
            </a:r>
          </a:p>
          <a:p>
            <a:r>
              <a:rPr lang="fr-FR" dirty="0"/>
              <a:t>Cependant: l’IPL est basé sur un « ancien » concept (collecte de données par enquête)=&gt; Arguments en faveur de la réingénierie et d’une nouvelle génération d’indicateurs, tirant parti du changement de paradigme des  données.</a:t>
            </a:r>
          </a:p>
        </p:txBody>
      </p:sp>
      <p:sp>
        <p:nvSpPr>
          <p:cNvPr id="2" name="Slide Number Placeholder 1">
            <a:extLst>
              <a:ext uri="{FF2B5EF4-FFF2-40B4-BE49-F238E27FC236}">
                <a16:creationId xmlns:a16="http://schemas.microsoft.com/office/drawing/2014/main" id="{DA32902C-3821-4457-B30D-920DCC142483}"/>
              </a:ext>
            </a:extLst>
          </p:cNvPr>
          <p:cNvSpPr>
            <a:spLocks noGrp="1"/>
          </p:cNvSpPr>
          <p:nvPr>
            <p:ph type="sldNum" sz="quarter" idx="12"/>
          </p:nvPr>
        </p:nvSpPr>
        <p:spPr/>
        <p:txBody>
          <a:bodyPr/>
          <a:lstStyle/>
          <a:p>
            <a:fld id="{BEA88299-2993-4C2B-A54E-3295D5B73E20}" type="slidenum">
              <a:rPr lang="en-US" smtClean="0"/>
              <a:t>4</a:t>
            </a:fld>
            <a:endParaRPr lang="en-US"/>
          </a:p>
        </p:txBody>
      </p:sp>
    </p:spTree>
    <p:extLst>
      <p:ext uri="{BB962C8B-B14F-4D97-AF65-F5344CB8AC3E}">
        <p14:creationId xmlns:p14="http://schemas.microsoft.com/office/powerpoint/2010/main" val="319889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A52FD-A749-4995-BD72-71032444F929}"/>
              </a:ext>
            </a:extLst>
          </p:cNvPr>
          <p:cNvSpPr>
            <a:spLocks noGrp="1"/>
          </p:cNvSpPr>
          <p:nvPr>
            <p:ph type="title"/>
          </p:nvPr>
        </p:nvSpPr>
        <p:spPr/>
        <p:txBody>
          <a:bodyPr/>
          <a:lstStyle/>
          <a:p>
            <a:r>
              <a:rPr lang="en-US" err="1"/>
              <a:t>Indice</a:t>
            </a:r>
            <a:r>
              <a:rPr lang="en-US"/>
              <a:t> de performance </a:t>
            </a:r>
            <a:r>
              <a:rPr lang="en-US" err="1"/>
              <a:t>logistique</a:t>
            </a:r>
            <a:r>
              <a:rPr lang="en-US"/>
              <a:t>
</a:t>
            </a:r>
          </a:p>
        </p:txBody>
      </p:sp>
      <p:sp>
        <p:nvSpPr>
          <p:cNvPr id="4" name="Text Box 6">
            <a:extLst>
              <a:ext uri="{FF2B5EF4-FFF2-40B4-BE49-F238E27FC236}">
                <a16:creationId xmlns:a16="http://schemas.microsoft.com/office/drawing/2014/main" id="{AC883C08-9A37-4E3B-A81E-9F06322B9CE4}"/>
              </a:ext>
            </a:extLst>
          </p:cNvPr>
          <p:cNvSpPr txBox="1">
            <a:spLocks noChangeArrowheads="1"/>
          </p:cNvSpPr>
          <p:nvPr/>
        </p:nvSpPr>
        <p:spPr bwMode="auto">
          <a:xfrm>
            <a:off x="4752520" y="1534659"/>
            <a:ext cx="5546374" cy="4832092"/>
          </a:xfrm>
          <a:prstGeom prst="rect">
            <a:avLst/>
          </a:prstGeom>
          <a:noFill/>
          <a:ln w="9525">
            <a:noFill/>
            <a:miter lim="800000"/>
            <a:headEnd/>
            <a:tailEnd/>
          </a:ln>
        </p:spPr>
        <p:txBody>
          <a:bodyPr wrap="square">
            <a:spAutoFit/>
          </a:bodyPr>
          <a:lstStyle/>
          <a:p>
            <a:pPr marL="400038" lvl="1" indent="-285750">
              <a:spcBef>
                <a:spcPct val="20000"/>
              </a:spcBef>
              <a:spcAft>
                <a:spcPct val="20000"/>
              </a:spcAft>
              <a:buClr>
                <a:schemeClr val="tx1"/>
              </a:buClr>
              <a:buSzPct val="50000"/>
              <a:buFont typeface="Arial" panose="020B0604020202020204" pitchFamily="34" charset="0"/>
              <a:buChar char="•"/>
              <a:defRPr/>
            </a:pPr>
            <a:r>
              <a:rPr lang="fr-FR" sz="1400" dirty="0"/>
              <a:t>Basé sur &gt; 5 000 évaluations de pays par environ 1 000 transitaires et transporteurs express dans le monde entier 
Les répondants évaluent la performance logistique de leur propre pays et de 8 autres pays sur une échelle de 1 à 5
Couverture : 160 pays  
Publié tous les 2 ans 2017-2018, prochain février 2023
L’enquête:</a:t>
            </a:r>
          </a:p>
          <a:p>
            <a:pPr marL="857238" lvl="2" indent="-285750">
              <a:spcBef>
                <a:spcPct val="20000"/>
              </a:spcBef>
              <a:spcAft>
                <a:spcPct val="20000"/>
              </a:spcAft>
              <a:buClr>
                <a:schemeClr val="tx1"/>
              </a:buClr>
              <a:buSzPct val="50000"/>
              <a:buFont typeface="Arial" panose="020B0604020202020204" pitchFamily="34" charset="0"/>
              <a:buChar char="•"/>
              <a:defRPr/>
            </a:pPr>
            <a:r>
              <a:rPr lang="fr-FR" sz="1400" dirty="0"/>
              <a:t>Les répondants sont invités à répondre à un sondage électronique
Mobilisation via des partenaires tels que la FIATA, les associations nationales de transitaires et les grandes entreprises de logistique
Contacts directs via une liste de diffusion emails d’opérateurs logistiques
La base de répondants comprend des multinationales, de grandes entreprises locales et des PME
Pas de méthode d’</a:t>
            </a:r>
            <a:r>
              <a:rPr lang="fr-FR" sz="1400" dirty="0" err="1"/>
              <a:t>échantillonage</a:t>
            </a:r>
            <a:r>
              <a:rPr lang="fr-FR" sz="1400" dirty="0"/>
              <a:t> sophistiquée.</a:t>
            </a:r>
            <a:r>
              <a:rPr lang="en-US" sz="1400" dirty="0"/>
              <a:t>
</a:t>
            </a:r>
          </a:p>
        </p:txBody>
      </p:sp>
      <p:pic>
        <p:nvPicPr>
          <p:cNvPr id="5" name="Picture 4">
            <a:extLst>
              <a:ext uri="{FF2B5EF4-FFF2-40B4-BE49-F238E27FC236}">
                <a16:creationId xmlns:a16="http://schemas.microsoft.com/office/drawing/2014/main" id="{A7912EA8-22C4-42CE-9247-3467B06E4893}"/>
              </a:ext>
            </a:extLst>
          </p:cNvPr>
          <p:cNvPicPr>
            <a:picLocks noChangeAspect="1"/>
          </p:cNvPicPr>
          <p:nvPr/>
        </p:nvPicPr>
        <p:blipFill>
          <a:blip r:embed="rId3"/>
          <a:stretch>
            <a:fillRect/>
          </a:stretch>
        </p:blipFill>
        <p:spPr>
          <a:xfrm>
            <a:off x="980979" y="1595230"/>
            <a:ext cx="2885186" cy="3667540"/>
          </a:xfrm>
          <a:prstGeom prst="rect">
            <a:avLst/>
          </a:prstGeom>
        </p:spPr>
      </p:pic>
      <p:sp>
        <p:nvSpPr>
          <p:cNvPr id="3" name="Slide Number Placeholder 2">
            <a:extLst>
              <a:ext uri="{FF2B5EF4-FFF2-40B4-BE49-F238E27FC236}">
                <a16:creationId xmlns:a16="http://schemas.microsoft.com/office/drawing/2014/main" id="{77D403C8-4510-4C21-9E2A-EFAB57017BB2}"/>
              </a:ext>
            </a:extLst>
          </p:cNvPr>
          <p:cNvSpPr>
            <a:spLocks noGrp="1"/>
          </p:cNvSpPr>
          <p:nvPr>
            <p:ph type="sldNum" sz="quarter" idx="12"/>
          </p:nvPr>
        </p:nvSpPr>
        <p:spPr/>
        <p:txBody>
          <a:bodyPr/>
          <a:lstStyle/>
          <a:p>
            <a:fld id="{BEA88299-2993-4C2B-A54E-3295D5B73E20}" type="slidenum">
              <a:rPr lang="en-US" smtClean="0"/>
              <a:t>5</a:t>
            </a:fld>
            <a:endParaRPr lang="en-US"/>
          </a:p>
        </p:txBody>
      </p:sp>
    </p:spTree>
    <p:extLst>
      <p:ext uri="{BB962C8B-B14F-4D97-AF65-F5344CB8AC3E}">
        <p14:creationId xmlns:p14="http://schemas.microsoft.com/office/powerpoint/2010/main" val="160214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A02F-1A27-45E7-BE8A-826D1C4CDF3B}"/>
              </a:ext>
            </a:extLst>
          </p:cNvPr>
          <p:cNvSpPr>
            <a:spLocks noGrp="1"/>
          </p:cNvSpPr>
          <p:nvPr>
            <p:ph type="title"/>
          </p:nvPr>
        </p:nvSpPr>
        <p:spPr/>
        <p:txBody>
          <a:bodyPr/>
          <a:lstStyle/>
          <a:p>
            <a:r>
              <a:rPr lang="en-US"/>
              <a:t>Comment le LPI « </a:t>
            </a:r>
            <a:r>
              <a:rPr lang="en-US" err="1"/>
              <a:t>classique</a:t>
            </a:r>
            <a:r>
              <a:rPr lang="en-US"/>
              <a:t> » </a:t>
            </a:r>
            <a:r>
              <a:rPr lang="en-US" err="1"/>
              <a:t>est</a:t>
            </a:r>
            <a:r>
              <a:rPr lang="en-US"/>
              <a:t> </a:t>
            </a:r>
            <a:r>
              <a:rPr lang="en-US" err="1"/>
              <a:t>construit</a:t>
            </a:r>
            <a:r>
              <a:rPr lang="en-US"/>
              <a:t>
</a:t>
            </a:r>
          </a:p>
        </p:txBody>
      </p:sp>
      <p:graphicFrame>
        <p:nvGraphicFramePr>
          <p:cNvPr id="4" name="Inhaltsplatzhalter 4">
            <a:extLst>
              <a:ext uri="{FF2B5EF4-FFF2-40B4-BE49-F238E27FC236}">
                <a16:creationId xmlns:a16="http://schemas.microsoft.com/office/drawing/2014/main" id="{4E1F6A69-093C-4F0B-A9F6-B83697D37518}"/>
              </a:ext>
            </a:extLst>
          </p:cNvPr>
          <p:cNvGraphicFramePr>
            <a:graphicFrameLocks/>
          </p:cNvGraphicFramePr>
          <p:nvPr>
            <p:extLst>
              <p:ext uri="{D42A27DB-BD31-4B8C-83A1-F6EECF244321}">
                <p14:modId xmlns:p14="http://schemas.microsoft.com/office/powerpoint/2010/main" val="1505753910"/>
              </p:ext>
            </p:extLst>
          </p:nvPr>
        </p:nvGraphicFramePr>
        <p:xfrm>
          <a:off x="1884363" y="2790253"/>
          <a:ext cx="8440738" cy="2599497"/>
        </p:xfrm>
        <a:graphic>
          <a:graphicData uri="http://schemas.openxmlformats.org/drawingml/2006/table">
            <a:tbl>
              <a:tblPr firstRow="1" bandRow="1">
                <a:tableStyleId>{073A0DAA-6AF3-43AB-8588-CEC1D06C72B9}</a:tableStyleId>
              </a:tblPr>
              <a:tblGrid>
                <a:gridCol w="4334433">
                  <a:extLst>
                    <a:ext uri="{9D8B030D-6E8A-4147-A177-3AD203B41FA5}">
                      <a16:colId xmlns:a16="http://schemas.microsoft.com/office/drawing/2014/main" val="20000"/>
                    </a:ext>
                  </a:extLst>
                </a:gridCol>
                <a:gridCol w="4106305">
                  <a:extLst>
                    <a:ext uri="{9D8B030D-6E8A-4147-A177-3AD203B41FA5}">
                      <a16:colId xmlns:a16="http://schemas.microsoft.com/office/drawing/2014/main" val="20001"/>
                    </a:ext>
                  </a:extLst>
                </a:gridCol>
              </a:tblGrid>
              <a:tr h="308702">
                <a:tc>
                  <a:txBody>
                    <a:bodyPr/>
                    <a:lstStyle/>
                    <a:p>
                      <a:pPr algn="ctr"/>
                      <a:r>
                        <a:rPr lang="en-US" sz="1300" noProof="0"/>
                        <a:t>International LPI</a:t>
                      </a:r>
                    </a:p>
                  </a:txBody>
                  <a:tcPr marL="91251" marR="91251"/>
                </a:tc>
                <a:tc>
                  <a:txBody>
                    <a:bodyPr/>
                    <a:lstStyle/>
                    <a:p>
                      <a:pPr algn="ctr"/>
                      <a:r>
                        <a:rPr lang="en-US" sz="1300" noProof="0"/>
                        <a:t>Domestic LPI </a:t>
                      </a:r>
                    </a:p>
                  </a:txBody>
                  <a:tcPr marL="91251" marR="91251"/>
                </a:tc>
                <a:extLst>
                  <a:ext uri="{0D108BD9-81ED-4DB2-BD59-A6C34878D82A}">
                    <a16:rowId xmlns:a16="http://schemas.microsoft.com/office/drawing/2014/main" val="10000"/>
                  </a:ext>
                </a:extLst>
              </a:tr>
              <a:tr h="2290795">
                <a:tc>
                  <a:txBody>
                    <a:bodyPr/>
                    <a:lstStyle/>
                    <a:p>
                      <a:pPr marL="285750" indent="-285750">
                        <a:buFont typeface="Arial"/>
                        <a:buChar char="•"/>
                      </a:pPr>
                      <a:r>
                        <a:rPr lang="fr-FR" sz="1300" noProof="0"/>
                        <a:t>Fournit des évaluations qualitatives d’un pays dans six domaines par ses partenaires commerciaux (c.-à-d. les professionnels travaillant à l’extérieur du pays)
</a:t>
                      </a:r>
                      <a:endParaRPr lang="fr-FR" sz="1300" baseline="0" noProof="0"/>
                    </a:p>
                    <a:p>
                      <a:pPr marL="285750" indent="-285750">
                        <a:buFont typeface="Arial"/>
                        <a:buChar char="•"/>
                      </a:pPr>
                      <a:r>
                        <a:rPr lang="fr-FR" sz="1300" baseline="0" noProof="0"/>
                        <a:t>Dimensions du LPI: </a:t>
                      </a:r>
                    </a:p>
                    <a:p>
                      <a:pPr marL="690563" indent="-228600">
                        <a:buFont typeface="+mj-lt"/>
                        <a:buAutoNum type="arabicPeriod"/>
                        <a:tabLst>
                          <a:tab pos="854075" algn="l"/>
                        </a:tabLst>
                      </a:pPr>
                      <a:r>
                        <a:rPr lang="fr-FR" sz="1300" baseline="0" noProof="0"/>
                        <a:t>Douanes et gestion des frontières
Infrastructure
Compétence logistique et qualité
Envois internationaux
Suivi et traçabilité
Rapidité des expéditions</a:t>
                      </a:r>
                      <a:endParaRPr lang="fr-FR" sz="1300" i="0" baseline="0" noProof="0"/>
                    </a:p>
                  </a:txBody>
                  <a:tcPr marL="91251" marR="91251"/>
                </a:tc>
                <a:tc>
                  <a:txBody>
                    <a:bodyPr/>
                    <a:lstStyle/>
                    <a:p>
                      <a:pPr marL="285750" indent="-285750">
                        <a:buFont typeface="Arial"/>
                        <a:buChar char="•"/>
                      </a:pPr>
                      <a:r>
                        <a:rPr lang="fr-FR" sz="1300" noProof="0" dirty="0"/>
                        <a:t>Fournit des évaluations qualitatives et quantitatives d’un pays par des professionnels de la logistique travaillant à l’intérieur de celui-ci. 
Comprend des informations détaillées sur l’environnement logistique, les processus logistiques de base, les institutions et des données sur le temps et les coûts de performance</a:t>
                      </a:r>
                    </a:p>
                    <a:p>
                      <a:pPr marL="285750" indent="-285750">
                        <a:buFont typeface="Arial"/>
                        <a:buChar char="•"/>
                      </a:pPr>
                      <a:endParaRPr lang="fr-FR" sz="1300" noProof="0" dirty="0"/>
                    </a:p>
                    <a:p>
                      <a:pPr marL="285750" indent="-285750">
                        <a:buFont typeface="Arial"/>
                        <a:buChar char="•"/>
                      </a:pPr>
                      <a:r>
                        <a:rPr lang="fr-FR" sz="1300" noProof="0" dirty="0"/>
                        <a:t>Cette partie ne figure plus dans l’enquête 2022 mais est remplacée par les indicateur Big Data</a:t>
                      </a:r>
                    </a:p>
                  </a:txBody>
                  <a:tcPr marL="91251" marR="91251"/>
                </a:tc>
                <a:extLst>
                  <a:ext uri="{0D108BD9-81ED-4DB2-BD59-A6C34878D82A}">
                    <a16:rowId xmlns:a16="http://schemas.microsoft.com/office/drawing/2014/main" val="10001"/>
                  </a:ext>
                </a:extLst>
              </a:tr>
            </a:tbl>
          </a:graphicData>
        </a:graphic>
      </p:graphicFrame>
      <p:sp>
        <p:nvSpPr>
          <p:cNvPr id="5" name="Text Box 46">
            <a:extLst>
              <a:ext uri="{FF2B5EF4-FFF2-40B4-BE49-F238E27FC236}">
                <a16:creationId xmlns:a16="http://schemas.microsoft.com/office/drawing/2014/main" id="{2F61E4CC-B1FF-4680-9E78-0D7323C7D3CD}"/>
              </a:ext>
            </a:extLst>
          </p:cNvPr>
          <p:cNvSpPr txBox="1">
            <a:spLocks noChangeArrowheads="1"/>
          </p:cNvSpPr>
          <p:nvPr/>
        </p:nvSpPr>
        <p:spPr bwMode="auto">
          <a:xfrm>
            <a:off x="3112014" y="5710019"/>
            <a:ext cx="6017035" cy="646331"/>
          </a:xfrm>
          <a:prstGeom prst="rect">
            <a:avLst/>
          </a:prstGeom>
          <a:solidFill>
            <a:schemeClr val="tx1"/>
          </a:solidFill>
          <a:ln w="9525">
            <a:noFill/>
            <a:miter lim="800000"/>
            <a:headEnd/>
            <a:tailEnd/>
          </a:ln>
        </p:spPr>
        <p:txBody>
          <a:bodyPr wrap="square">
            <a:spAutoFit/>
          </a:bodyPr>
          <a:lstStyle/>
          <a:p>
            <a:pPr algn="ctr"/>
            <a:r>
              <a:rPr lang="en-US">
                <a:solidFill>
                  <a:schemeClr val="bg1"/>
                </a:solidFill>
              </a:rPr>
              <a:t>Le classement LPI est uniquement basé sur l’International LPI.
</a:t>
            </a:r>
            <a:endParaRPr lang="en-US" i="1">
              <a:solidFill>
                <a:schemeClr val="bg1"/>
              </a:solidFill>
            </a:endParaRPr>
          </a:p>
        </p:txBody>
      </p:sp>
      <p:sp>
        <p:nvSpPr>
          <p:cNvPr id="6" name="Rectangle 5">
            <a:extLst>
              <a:ext uri="{FF2B5EF4-FFF2-40B4-BE49-F238E27FC236}">
                <a16:creationId xmlns:a16="http://schemas.microsoft.com/office/drawing/2014/main" id="{9B3F7356-51AA-4D57-B5B4-FA090E101CDF}"/>
              </a:ext>
            </a:extLst>
          </p:cNvPr>
          <p:cNvSpPr/>
          <p:nvPr/>
        </p:nvSpPr>
        <p:spPr>
          <a:xfrm>
            <a:off x="1893789" y="1604541"/>
            <a:ext cx="8453487" cy="1292662"/>
          </a:xfrm>
          <a:prstGeom prst="rect">
            <a:avLst/>
          </a:prstGeom>
          <a:ln>
            <a:solidFill>
              <a:schemeClr val="tx1"/>
            </a:solidFill>
          </a:ln>
        </p:spPr>
        <p:txBody>
          <a:bodyPr wrap="square">
            <a:spAutoFit/>
          </a:bodyPr>
          <a:lstStyle/>
          <a:p>
            <a:pPr marL="171450" indent="-171450">
              <a:buFont typeface="Arial" panose="020B0604020202020204" pitchFamily="34" charset="0"/>
              <a:buChar char="•"/>
            </a:pPr>
            <a:r>
              <a:rPr lang="fr-FR" sz="1300" dirty="0"/>
              <a:t>L’IPV mesure la performance tout au long de la chaîne d’approvisionnement logistique au sein d’un pays et offre deux perspectives différentes: internationale et nationale.
Basé sur une enquête mondiale auprès des transitaires et des transporteurs express, fournissant un retour d’information sur la « convivialité » logistique des pays dans lesquels ils opèrent et de ceux avec lesquels ils commercent.</a:t>
            </a:r>
            <a:r>
              <a:rPr lang="en-US" sz="1300" dirty="0"/>
              <a:t>
</a:t>
            </a:r>
          </a:p>
        </p:txBody>
      </p:sp>
      <p:sp>
        <p:nvSpPr>
          <p:cNvPr id="3" name="Slide Number Placeholder 2">
            <a:extLst>
              <a:ext uri="{FF2B5EF4-FFF2-40B4-BE49-F238E27FC236}">
                <a16:creationId xmlns:a16="http://schemas.microsoft.com/office/drawing/2014/main" id="{20F392D9-E877-49C6-9482-1160B02E10B8}"/>
              </a:ext>
            </a:extLst>
          </p:cNvPr>
          <p:cNvSpPr>
            <a:spLocks noGrp="1"/>
          </p:cNvSpPr>
          <p:nvPr>
            <p:ph type="sldNum" sz="quarter" idx="12"/>
          </p:nvPr>
        </p:nvSpPr>
        <p:spPr/>
        <p:txBody>
          <a:bodyPr/>
          <a:lstStyle/>
          <a:p>
            <a:fld id="{BEA88299-2993-4C2B-A54E-3295D5B73E20}" type="slidenum">
              <a:rPr lang="en-US" smtClean="0"/>
              <a:t>6</a:t>
            </a:fld>
            <a:endParaRPr lang="en-US"/>
          </a:p>
        </p:txBody>
      </p:sp>
    </p:spTree>
    <p:extLst>
      <p:ext uri="{BB962C8B-B14F-4D97-AF65-F5344CB8AC3E}">
        <p14:creationId xmlns:p14="http://schemas.microsoft.com/office/powerpoint/2010/main" val="28559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F6CD-4D08-CD95-C17A-663BD4C55D9B}"/>
              </a:ext>
            </a:extLst>
          </p:cNvPr>
          <p:cNvSpPr>
            <a:spLocks noGrp="1"/>
          </p:cNvSpPr>
          <p:nvPr>
            <p:ph type="title"/>
          </p:nvPr>
        </p:nvSpPr>
        <p:spPr/>
        <p:txBody>
          <a:bodyPr/>
          <a:lstStyle/>
          <a:p>
            <a:r>
              <a:rPr lang="en-US" err="1"/>
              <a:t>Résultats</a:t>
            </a:r>
            <a:r>
              <a:rPr lang="en-US"/>
              <a:t> 2018</a:t>
            </a:r>
          </a:p>
        </p:txBody>
      </p:sp>
      <p:pic>
        <p:nvPicPr>
          <p:cNvPr id="6" name="Content Placeholder 5" descr="Table&#10;&#10;Description automatically generated">
            <a:extLst>
              <a:ext uri="{FF2B5EF4-FFF2-40B4-BE49-F238E27FC236}">
                <a16:creationId xmlns:a16="http://schemas.microsoft.com/office/drawing/2014/main" id="{ABDCA9D5-9405-12CD-46EB-F47E7D057A2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90687"/>
            <a:ext cx="7530548" cy="4660675"/>
          </a:xfrm>
        </p:spPr>
      </p:pic>
      <p:sp>
        <p:nvSpPr>
          <p:cNvPr id="4" name="Slide Number Placeholder 3">
            <a:extLst>
              <a:ext uri="{FF2B5EF4-FFF2-40B4-BE49-F238E27FC236}">
                <a16:creationId xmlns:a16="http://schemas.microsoft.com/office/drawing/2014/main" id="{D27E30B7-9E8E-6AF3-157B-2898F92DCDD7}"/>
              </a:ext>
            </a:extLst>
          </p:cNvPr>
          <p:cNvSpPr>
            <a:spLocks noGrp="1"/>
          </p:cNvSpPr>
          <p:nvPr>
            <p:ph type="sldNum" sz="quarter" idx="12"/>
          </p:nvPr>
        </p:nvSpPr>
        <p:spPr/>
        <p:txBody>
          <a:bodyPr/>
          <a:lstStyle/>
          <a:p>
            <a:fld id="{BEA88299-2993-4C2B-A54E-3295D5B73E20}" type="slidenum">
              <a:rPr lang="en-US" smtClean="0"/>
              <a:t>7</a:t>
            </a:fld>
            <a:endParaRPr lang="en-US"/>
          </a:p>
        </p:txBody>
      </p:sp>
    </p:spTree>
    <p:extLst>
      <p:ext uri="{BB962C8B-B14F-4D97-AF65-F5344CB8AC3E}">
        <p14:creationId xmlns:p14="http://schemas.microsoft.com/office/powerpoint/2010/main" val="54411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F4911-3B15-4B35-A255-C845C7AF18F1}"/>
              </a:ext>
            </a:extLst>
          </p:cNvPr>
          <p:cNvSpPr>
            <a:spLocks noGrp="1"/>
          </p:cNvSpPr>
          <p:nvPr>
            <p:ph type="title"/>
          </p:nvPr>
        </p:nvSpPr>
        <p:spPr/>
        <p:txBody>
          <a:bodyPr/>
          <a:lstStyle/>
          <a:p>
            <a:r>
              <a:rPr lang="en-US" err="1"/>
              <a:t>Repenser</a:t>
            </a:r>
            <a:r>
              <a:rPr lang="en-US"/>
              <a:t> les </a:t>
            </a:r>
            <a:r>
              <a:rPr lang="en-US" err="1"/>
              <a:t>indicateurs</a:t>
            </a:r>
            <a:r>
              <a:rPr lang="en-US"/>
              <a:t> </a:t>
            </a:r>
            <a:r>
              <a:rPr lang="en-US" err="1"/>
              <a:t>à</a:t>
            </a:r>
            <a:r>
              <a:rPr lang="en-US"/>
              <a:t> </a:t>
            </a:r>
            <a:r>
              <a:rPr lang="en-US" err="1"/>
              <a:t>l’ère</a:t>
            </a:r>
            <a:r>
              <a:rPr lang="en-US"/>
              <a:t> du Big Data
</a:t>
            </a:r>
          </a:p>
        </p:txBody>
      </p:sp>
      <p:sp>
        <p:nvSpPr>
          <p:cNvPr id="3" name="Content Placeholder 2">
            <a:extLst>
              <a:ext uri="{FF2B5EF4-FFF2-40B4-BE49-F238E27FC236}">
                <a16:creationId xmlns:a16="http://schemas.microsoft.com/office/drawing/2014/main" id="{A7C53FCA-DAC3-48CB-8C62-6CCB55889057}"/>
              </a:ext>
            </a:extLst>
          </p:cNvPr>
          <p:cNvSpPr>
            <a:spLocks noGrp="1"/>
          </p:cNvSpPr>
          <p:nvPr>
            <p:ph idx="1"/>
          </p:nvPr>
        </p:nvSpPr>
        <p:spPr>
          <a:xfrm>
            <a:off x="838200" y="1341120"/>
            <a:ext cx="10515600" cy="4835843"/>
          </a:xfrm>
        </p:spPr>
        <p:txBody>
          <a:bodyPr>
            <a:normAutofit fontScale="92500" lnSpcReduction="10000"/>
          </a:bodyPr>
          <a:lstStyle/>
          <a:p>
            <a:r>
              <a:rPr lang="fr-FR" dirty="0"/>
              <a:t>Les indicateurs « anciens » ont des limites : nombre de répondants, données de perception, bruit...
La disponibilités de données globales a radicalement changé depuis que l’IPL a été conçu, passant de rares à abondantes.
Opportunités qui n’étaient pas disponibles lorsque l’IPL originel a été conçu :</a:t>
            </a:r>
          </a:p>
          <a:p>
            <a:pPr lvl="1"/>
            <a:r>
              <a:rPr lang="fr-FR" dirty="0"/>
              <a:t>Prolifération de micro données provenant de sources opérationnelles y compris suivant les cargaisons de bout en bout sur les principaux réseaux logistiques : </a:t>
            </a:r>
          </a:p>
          <a:p>
            <a:pPr lvl="1"/>
            <a:r>
              <a:rPr lang="fr-FR" dirty="0"/>
              <a:t>Depuis 2018 consolidé au plan global par quelques plateformes de données logistiques
Nouveaux outils issus du ML/Big Data</a:t>
            </a:r>
          </a:p>
          <a:p>
            <a:r>
              <a:rPr lang="fr-FR" dirty="0"/>
              <a:t>La Banque mondiale est en train compléter l’IPL actuel basé sur les enquêtes, par des KPIs venant de différentes sources:</a:t>
            </a:r>
          </a:p>
          <a:p>
            <a:pPr lvl="1"/>
            <a:r>
              <a:rPr lang="fr-FR" dirty="0"/>
              <a:t>Sources au niveau micro, informations professionnelles(dès 2022)
Données géospatiales, réseaux sociaux...(pas encore)
La Banque mondiale a une expérience très positive de l’analyse de données basées sur des données opérationnelles (projets au niveau des pays)</a:t>
            </a:r>
          </a:p>
          <a:p>
            <a:r>
              <a:rPr lang="fr-FR" b="1" dirty="0"/>
              <a:t>Implique une forme de partenariat différente avec des entreprises de logistique mondiales que l’IPV actuel.</a:t>
            </a:r>
            <a:endParaRPr lang="fr-FR" dirty="0"/>
          </a:p>
        </p:txBody>
      </p:sp>
      <p:sp>
        <p:nvSpPr>
          <p:cNvPr id="4" name="Slide Number Placeholder 3">
            <a:extLst>
              <a:ext uri="{FF2B5EF4-FFF2-40B4-BE49-F238E27FC236}">
                <a16:creationId xmlns:a16="http://schemas.microsoft.com/office/drawing/2014/main" id="{825F5826-7269-4C72-BD4D-0F03E3225E20}"/>
              </a:ext>
            </a:extLst>
          </p:cNvPr>
          <p:cNvSpPr>
            <a:spLocks noGrp="1"/>
          </p:cNvSpPr>
          <p:nvPr>
            <p:ph type="sldNum" sz="quarter" idx="12"/>
          </p:nvPr>
        </p:nvSpPr>
        <p:spPr/>
        <p:txBody>
          <a:bodyPr/>
          <a:lstStyle/>
          <a:p>
            <a:fld id="{BEA88299-2993-4C2B-A54E-3295D5B73E20}" type="slidenum">
              <a:rPr lang="en-US" smtClean="0"/>
              <a:t>8</a:t>
            </a:fld>
            <a:endParaRPr lang="en-US"/>
          </a:p>
        </p:txBody>
      </p:sp>
    </p:spTree>
    <p:extLst>
      <p:ext uri="{BB962C8B-B14F-4D97-AF65-F5344CB8AC3E}">
        <p14:creationId xmlns:p14="http://schemas.microsoft.com/office/powerpoint/2010/main" val="1998784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 </a:t>
            </a:r>
            <a:r>
              <a:rPr lang="en-US" err="1"/>
              <a:t>l’IPL</a:t>
            </a:r>
            <a:r>
              <a:rPr lang="en-US"/>
              <a:t> </a:t>
            </a:r>
            <a:r>
              <a:rPr lang="en-US" err="1"/>
              <a:t>à</a:t>
            </a:r>
            <a:r>
              <a:rPr lang="en-US"/>
              <a:t> </a:t>
            </a:r>
            <a:r>
              <a:rPr lang="en-US" err="1"/>
              <a:t>l’IPL</a:t>
            </a:r>
            <a:r>
              <a:rPr lang="en-US"/>
              <a:t> 2.0
</a:t>
            </a:r>
            <a:endParaRPr/>
          </a:p>
        </p:txBody>
      </p:sp>
      <p:graphicFrame>
        <p:nvGraphicFramePr>
          <p:cNvPr id="5" name="Content Placeholder 4">
            <a:extLst>
              <a:ext uri="{FF2B5EF4-FFF2-40B4-BE49-F238E27FC236}">
                <a16:creationId xmlns:a16="http://schemas.microsoft.com/office/drawing/2014/main" id="{E197AC19-4F2A-48DA-8ABF-5BDBA017867E}"/>
              </a:ext>
            </a:extLst>
          </p:cNvPr>
          <p:cNvGraphicFramePr>
            <a:graphicFrameLocks noGrp="1"/>
          </p:cNvGraphicFramePr>
          <p:nvPr>
            <p:ph idx="1"/>
            <p:extLst>
              <p:ext uri="{D42A27DB-BD31-4B8C-83A1-F6EECF244321}">
                <p14:modId xmlns:p14="http://schemas.microsoft.com/office/powerpoint/2010/main" val="20976081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4F2F9739-9C96-46BA-879B-F49F49A7090E}"/>
              </a:ext>
            </a:extLst>
          </p:cNvPr>
          <p:cNvSpPr>
            <a:spLocks noGrp="1"/>
          </p:cNvSpPr>
          <p:nvPr>
            <p:ph type="sldNum" sz="quarter" idx="12"/>
          </p:nvPr>
        </p:nvSpPr>
        <p:spPr/>
        <p:txBody>
          <a:bodyPr/>
          <a:lstStyle/>
          <a:p>
            <a:fld id="{BEA88299-2993-4C2B-A54E-3295D5B73E20}" type="slidenum">
              <a:rPr lang="en-US" smtClean="0"/>
              <a:t>9</a:t>
            </a:fld>
            <a:endParaRPr lang="en-US"/>
          </a:p>
        </p:txBody>
      </p:sp>
    </p:spTree>
    <p:extLst>
      <p:ext uri="{BB962C8B-B14F-4D97-AF65-F5344CB8AC3E}">
        <p14:creationId xmlns:p14="http://schemas.microsoft.com/office/powerpoint/2010/main" val="1212984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7438</TotalTime>
  <Words>2201</Words>
  <Application>Microsoft Macintosh PowerPoint</Application>
  <PresentationFormat>Widescreen</PresentationFormat>
  <Paragraphs>179</Paragraphs>
  <Slides>21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L’indice de performance logistique 2.0  La logistique à l’ère du Big Data
</vt:lpstr>
      <vt:lpstr>Plan</vt:lpstr>
      <vt:lpstr>1. Contexte : Indicateurs de performance logistique, IPL et possibilités du Big Data
</vt:lpstr>
      <vt:lpstr>Les interventions logistiques et le rôle des indicateurs.
</vt:lpstr>
      <vt:lpstr>Indice de performance logistique
</vt:lpstr>
      <vt:lpstr>Comment le LPI « classique » est construit
</vt:lpstr>
      <vt:lpstr>Résultats 2018</vt:lpstr>
      <vt:lpstr>Repenser les indicateurs à l’ère du Big Data
</vt:lpstr>
      <vt:lpstr>De l’IPL à l’IPL 2.0
</vt:lpstr>
      <vt:lpstr>Comparaison: IPL originel vs IPL 2.0
</vt:lpstr>
      <vt:lpstr>2. Concept, sources  et méthodologie pour l’IPL 2.0 
</vt:lpstr>
      <vt:lpstr>Considérations théoriques: l’IPL comme métrique d’accessibilité / connectivité de la supply chain</vt:lpstr>
      <vt:lpstr>Données opérationnelles et connectivité de la chaîne d’approvisionnement
</vt:lpstr>
      <vt:lpstr>La Moyenne ne suffit pas.</vt:lpstr>
      <vt:lpstr>La performance logistique (PL) n’est plus la seule préoccupation du point de vue des politique publiques</vt:lpstr>
      <vt:lpstr>Stress, Fluidité?</vt:lpstr>
      <vt:lpstr>Sources de Big Data 
</vt:lpstr>
      <vt:lpstr>Exemples d’indicateurs intermédiaires dans l’ IPL 2.0
</vt:lpstr>
      <vt:lpstr>Prochaines étapes: IPL 2022
</vt:lpstr>
      <vt:lpstr>Recommendations pour la France: une vision au delà des tableaux de bords classiques.</vt:lpstr>
      <vt:lpstr>Quelques pistes Big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Wiederer</dc:creator>
  <cp:lastModifiedBy>Jean ARVIS</cp:lastModifiedBy>
  <cp:revision>11</cp:revision>
  <dcterms:created xsi:type="dcterms:W3CDTF">2019-03-12T14:37:36Z</dcterms:created>
  <dcterms:modified xsi:type="dcterms:W3CDTF">2022-11-23T11:45:57Z</dcterms:modified>
</cp:coreProperties>
</file>